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16" r:id="rId5"/>
    <p:sldId id="317" r:id="rId6"/>
    <p:sldId id="299" r:id="rId7"/>
    <p:sldId id="312" r:id="rId8"/>
    <p:sldId id="301" r:id="rId9"/>
    <p:sldId id="303" r:id="rId10"/>
    <p:sldId id="304" r:id="rId11"/>
    <p:sldId id="295"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66" autoAdjust="0"/>
  </p:normalViewPr>
  <p:slideViewPr>
    <p:cSldViewPr snapToGrid="0">
      <p:cViewPr varScale="1">
        <p:scale>
          <a:sx n="70" d="100"/>
          <a:sy n="70" d="100"/>
        </p:scale>
        <p:origin x="13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USTAKAS, GEORGE" userId="3451e2b3-b716-4852-bafe-0ca87224e052" providerId="ADAL" clId="{F873F2C8-C65D-42AB-928B-D15F508C0469}"/>
    <pc:docChg chg="custSel modSld">
      <pc:chgData name="MOUSTAKAS, GEORGE" userId="3451e2b3-b716-4852-bafe-0ca87224e052" providerId="ADAL" clId="{F873F2C8-C65D-42AB-928B-D15F508C0469}" dt="2024-12-05T19:11:30.989" v="267" actId="207"/>
      <pc:docMkLst>
        <pc:docMk/>
      </pc:docMkLst>
      <pc:sldChg chg="modNotesTx">
        <pc:chgData name="MOUSTAKAS, GEORGE" userId="3451e2b3-b716-4852-bafe-0ca87224e052" providerId="ADAL" clId="{F873F2C8-C65D-42AB-928B-D15F508C0469}" dt="2024-11-18T01:48:46.313" v="220" actId="20577"/>
        <pc:sldMkLst>
          <pc:docMk/>
          <pc:sldMk cId="2311205456" sldId="295"/>
        </pc:sldMkLst>
      </pc:sldChg>
      <pc:sldChg chg="modSp mod">
        <pc:chgData name="MOUSTAKAS, GEORGE" userId="3451e2b3-b716-4852-bafe-0ca87224e052" providerId="ADAL" clId="{F873F2C8-C65D-42AB-928B-D15F508C0469}" dt="2024-12-05T19:11:30.989" v="267" actId="207"/>
        <pc:sldMkLst>
          <pc:docMk/>
          <pc:sldMk cId="580006303" sldId="304"/>
        </pc:sldMkLst>
        <pc:spChg chg="mod">
          <ac:chgData name="MOUSTAKAS, GEORGE" userId="3451e2b3-b716-4852-bafe-0ca87224e052" providerId="ADAL" clId="{F873F2C8-C65D-42AB-928B-D15F508C0469}" dt="2024-12-05T19:11:30.989" v="267" actId="207"/>
          <ac:spMkLst>
            <pc:docMk/>
            <pc:sldMk cId="580006303" sldId="304"/>
            <ac:spMk id="8" creationId="{2B5B7036-E011-ECF1-2584-D0E60BD56E70}"/>
          </ac:spMkLst>
        </pc:spChg>
      </pc:sldChg>
      <pc:sldChg chg="delSp modSp mod modNotesTx">
        <pc:chgData name="MOUSTAKAS, GEORGE" userId="3451e2b3-b716-4852-bafe-0ca87224e052" providerId="ADAL" clId="{F873F2C8-C65D-42AB-928B-D15F508C0469}" dt="2024-11-18T01:46:48.180" v="194" actId="20577"/>
        <pc:sldMkLst>
          <pc:docMk/>
          <pc:sldMk cId="3751805187" sldId="316"/>
        </pc:sldMkLst>
        <pc:spChg chg="mod">
          <ac:chgData name="MOUSTAKAS, GEORGE" userId="3451e2b3-b716-4852-bafe-0ca87224e052" providerId="ADAL" clId="{F873F2C8-C65D-42AB-928B-D15F508C0469}" dt="2024-11-17T17:29:07.363" v="40" actId="14100"/>
          <ac:spMkLst>
            <pc:docMk/>
            <pc:sldMk cId="3751805187" sldId="316"/>
            <ac:spMk id="8" creationId="{26A57170-8138-70C4-D174-72C225CED36D}"/>
          </ac:spMkLst>
        </pc:spChg>
        <pc:spChg chg="del mod">
          <ac:chgData name="MOUSTAKAS, GEORGE" userId="3451e2b3-b716-4852-bafe-0ca87224e052" providerId="ADAL" clId="{F873F2C8-C65D-42AB-928B-D15F508C0469}" dt="2024-11-17T17:28:59.611" v="38" actId="478"/>
          <ac:spMkLst>
            <pc:docMk/>
            <pc:sldMk cId="3751805187" sldId="316"/>
            <ac:spMk id="13" creationId="{9C35E3B0-094A-D1CD-2EAE-E8594528AA71}"/>
          </ac:spMkLst>
        </pc:spChg>
      </pc:sldChg>
      <pc:sldChg chg="modSp mod">
        <pc:chgData name="MOUSTAKAS, GEORGE" userId="3451e2b3-b716-4852-bafe-0ca87224e052" providerId="ADAL" clId="{F873F2C8-C65D-42AB-928B-D15F508C0469}" dt="2024-12-05T19:04:38.745" v="266" actId="20577"/>
        <pc:sldMkLst>
          <pc:docMk/>
          <pc:sldMk cId="1153552627" sldId="317"/>
        </pc:sldMkLst>
        <pc:spChg chg="mod">
          <ac:chgData name="MOUSTAKAS, GEORGE" userId="3451e2b3-b716-4852-bafe-0ca87224e052" providerId="ADAL" clId="{F873F2C8-C65D-42AB-928B-D15F508C0469}" dt="2024-12-05T19:04:38.745" v="266" actId="20577"/>
          <ac:spMkLst>
            <pc:docMk/>
            <pc:sldMk cId="1153552627" sldId="317"/>
            <ac:spMk id="3" creationId="{4D1F66E5-D2D7-172B-46BA-FEBFE092CC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59FC6-B18D-4D3D-9A3E-8A7AB4EB05E1}"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318AA-8E0B-42DB-BAA4-34D94781DE2A}" type="slidenum">
              <a:rPr lang="en-US" smtClean="0"/>
              <a:t>‹#›</a:t>
            </a:fld>
            <a:endParaRPr lang="en-US"/>
          </a:p>
        </p:txBody>
      </p:sp>
    </p:spTree>
    <p:extLst>
      <p:ext uri="{BB962C8B-B14F-4D97-AF65-F5344CB8AC3E}">
        <p14:creationId xmlns:p14="http://schemas.microsoft.com/office/powerpoint/2010/main" val="4252505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400" dirty="0"/>
              <a:t> </a:t>
            </a:r>
            <a:endParaRPr lang="en-US" sz="1400" dirty="0">
              <a:cs typeface="Calibri"/>
            </a:endParaRPr>
          </a:p>
          <a:p>
            <a:r>
              <a:rPr lang="en-US" sz="1400" dirty="0"/>
              <a:t>Our presentation now is focused on standardized testing.  We understand that many of you are at various stages of the college exploration process.  The conversation now is geared toward students who are starting to think about their college options that have standardized testing as a something that is necessary.    </a:t>
            </a:r>
          </a:p>
          <a:p>
            <a:endParaRPr lang="en-US" sz="1400" dirty="0">
              <a:cs typeface="Calibri"/>
            </a:endParaRPr>
          </a:p>
        </p:txBody>
      </p:sp>
    </p:spTree>
    <p:extLst>
      <p:ext uri="{BB962C8B-B14F-4D97-AF65-F5344CB8AC3E}">
        <p14:creationId xmlns:p14="http://schemas.microsoft.com/office/powerpoint/2010/main" val="185913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pPr>
              <a:lnSpc>
                <a:spcPct val="107000"/>
              </a:lnSpc>
              <a:spcAft>
                <a:spcPts val="342"/>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400" dirty="0">
                <a:latin typeface="Calibri" panose="020F0502020204030204" pitchFamily="34" charset="0"/>
                <a:ea typeface="Calibri" panose="020F0502020204030204" pitchFamily="34" charset="0"/>
                <a:cs typeface="Times New Roman" panose="02020603050405020304" pitchFamily="18" charset="0"/>
              </a:rPr>
              <a:t>While the topics that  I am discussing </a:t>
            </a:r>
            <a:r>
              <a:rPr lang="en-US" sz="1400" b="1" dirty="0">
                <a:latin typeface="Calibri" panose="020F0502020204030204" pitchFamily="34" charset="0"/>
                <a:ea typeface="Calibri" panose="020F0502020204030204" pitchFamily="34" charset="0"/>
                <a:cs typeface="Times New Roman" panose="02020603050405020304" pitchFamily="18" charset="0"/>
              </a:rPr>
              <a:t>focus on preparing for college, we also understand that the “University for All” philosophy is not the best fit for all.  </a:t>
            </a:r>
            <a:r>
              <a:rPr lang="en-US" sz="1400" dirty="0">
                <a:latin typeface="Calibri" panose="020F0502020204030204" pitchFamily="34" charset="0"/>
                <a:ea typeface="Calibri" panose="020F0502020204030204" pitchFamily="34" charset="0"/>
                <a:cs typeface="Times New Roman" panose="02020603050405020304" pitchFamily="18" charset="0"/>
              </a:rPr>
              <a:t>And while SAT/ACTs and college planning may be a part of your family conversation, </a:t>
            </a:r>
            <a:r>
              <a:rPr lang="en-US" sz="1400" b="1" dirty="0">
                <a:latin typeface="Calibri" panose="020F0502020204030204" pitchFamily="34" charset="0"/>
                <a:ea typeface="Calibri" panose="020F0502020204030204" pitchFamily="34" charset="0"/>
                <a:cs typeface="Times New Roman" panose="02020603050405020304" pitchFamily="18" charset="0"/>
              </a:rPr>
              <a:t>we want to stress the importance of the individual timeline and individual path</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342"/>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96448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400" dirty="0"/>
              <a:t>There are a number of assessments used by colleges in the admissions process. PSAT and </a:t>
            </a:r>
            <a:r>
              <a:rPr lang="en-US" sz="1400" dirty="0" err="1"/>
              <a:t>PreACT</a:t>
            </a:r>
            <a:r>
              <a:rPr lang="en-US" sz="1400" dirty="0"/>
              <a:t> are practice tests for the SAT and ACT.   Registration for ACT and SAT are done directly through the College Board or ACT site and not through CBSD.</a:t>
            </a:r>
          </a:p>
          <a:p>
            <a:r>
              <a:rPr lang="en-US" sz="1400" dirty="0"/>
              <a:t> </a:t>
            </a:r>
          </a:p>
          <a:p>
            <a:r>
              <a:rPr lang="en-US" sz="1400" dirty="0"/>
              <a:t>When to test is a personal decision.  We suggest waiting to take the SAT or ACT in the spring because the more academic work the students have completed, the better they do on the exams.  However, this is a personal decision based on readiness. Students should minimally complete Algebra 2 which is covered on the math portion of both tests. </a:t>
            </a:r>
          </a:p>
          <a:p>
            <a:r>
              <a:rPr lang="en-US" sz="1400" dirty="0"/>
              <a:t> </a:t>
            </a:r>
          </a:p>
          <a:p>
            <a:r>
              <a:rPr lang="en-US" sz="1400" dirty="0"/>
              <a:t>Some students are taking prep classes and their instructors are encouraging them to take the exams sooner, which is fine. </a:t>
            </a:r>
          </a:p>
          <a:p>
            <a:r>
              <a:rPr lang="en-US" sz="1400" dirty="0"/>
              <a:t> </a:t>
            </a:r>
          </a:p>
          <a:p>
            <a:r>
              <a:rPr lang="en-US" sz="1400" dirty="0"/>
              <a:t>Students do not need to take the SAT or ACT if they are going to be attending a Community College.  However, if students want to transfer, typically they will need either the SAT or ACT if they have not yet completed an associate's degree or equivalent (unless they are applying to a school that offers a “test optional” model).    Please note that schools do not place the same weight on SAT/ACT scores as they did in years past, but some colleges may require them.  </a:t>
            </a:r>
          </a:p>
          <a:p>
            <a:endParaRPr lang="en-US" dirty="0"/>
          </a:p>
        </p:txBody>
      </p:sp>
    </p:spTree>
    <p:extLst>
      <p:ext uri="{BB962C8B-B14F-4D97-AF65-F5344CB8AC3E}">
        <p14:creationId xmlns:p14="http://schemas.microsoft.com/office/powerpoint/2010/main" val="101202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dirty="0">
                <a:cs typeface="Calibri"/>
              </a:rPr>
              <a:t>Blue Book has automatically been pushed to all CBSD Issued laptops. We recommend that students become familiar with the platform and the testing experience prior to any testing day. </a:t>
            </a:r>
            <a:endParaRPr lang="en-US" dirty="0"/>
          </a:p>
          <a:p>
            <a:endParaRPr lang="en-US" sz="1600" dirty="0">
              <a:cs typeface="Calibri"/>
            </a:endParaRPr>
          </a:p>
          <a:p>
            <a:r>
              <a:rPr lang="en-US" sz="1600" dirty="0">
                <a:cs typeface="Calibri"/>
              </a:rPr>
              <a:t>There are practice questions on </a:t>
            </a:r>
            <a:r>
              <a:rPr lang="en-US" sz="1600" dirty="0" err="1">
                <a:cs typeface="Calibri"/>
              </a:rPr>
              <a:t>BlueBook</a:t>
            </a:r>
            <a:r>
              <a:rPr lang="en-US" sz="1600" dirty="0">
                <a:cs typeface="Calibri"/>
              </a:rPr>
              <a:t> that students can work through to prepare. </a:t>
            </a:r>
          </a:p>
          <a:p>
            <a:endParaRPr lang="en-US" sz="1600" dirty="0">
              <a:cs typeface="Calibri"/>
            </a:endParaRPr>
          </a:p>
          <a:p>
            <a:r>
              <a:rPr lang="en-US" sz="1600" dirty="0">
                <a:cs typeface="Calibri"/>
              </a:rPr>
              <a:t>All students should open Bluebook in the days prior to any PSAT, SAT, or AP test to make sure they upload any new updates that have been pushed out through College Board so there are no issues on testing day.</a:t>
            </a:r>
          </a:p>
        </p:txBody>
      </p:sp>
    </p:spTree>
    <p:extLst>
      <p:ext uri="{BB962C8B-B14F-4D97-AF65-F5344CB8AC3E}">
        <p14:creationId xmlns:p14="http://schemas.microsoft.com/office/powerpoint/2010/main" val="27804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endParaRPr lang="en-US"/>
          </a:p>
        </p:txBody>
      </p:sp>
    </p:spTree>
    <p:extLst>
      <p:ext uri="{BB962C8B-B14F-4D97-AF65-F5344CB8AC3E}">
        <p14:creationId xmlns:p14="http://schemas.microsoft.com/office/powerpoint/2010/main" val="188193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dirty="0"/>
              <a:t>There are dozens of resources available, most for free, that students can access to prepare for the SAT or ACT. These are just a few.</a:t>
            </a:r>
          </a:p>
          <a:p>
            <a:r>
              <a:rPr lang="en-US" sz="1600" dirty="0"/>
              <a:t> </a:t>
            </a:r>
          </a:p>
          <a:p>
            <a:r>
              <a:rPr lang="en-US" sz="1600" dirty="0"/>
              <a:t>Check out Fairtest.org for a list of colleges that do not require standardized tests for admissions. These schools are called “TEST OPTIONAL” schools. We will discuss Test Optional in a moment.</a:t>
            </a:r>
          </a:p>
          <a:p>
            <a:endParaRPr lang="en-US" dirty="0"/>
          </a:p>
        </p:txBody>
      </p:sp>
    </p:spTree>
    <p:extLst>
      <p:ext uri="{BB962C8B-B14F-4D97-AF65-F5344CB8AC3E}">
        <p14:creationId xmlns:p14="http://schemas.microsoft.com/office/powerpoint/2010/main" val="170964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dirty="0"/>
              <a:t>SAT/ACT Scores are NOT on the High School Transcript.​ CBSD does NOT send your test scores to colleges.</a:t>
            </a:r>
          </a:p>
          <a:p>
            <a:endParaRPr lang="en-US" sz="1600" dirty="0"/>
          </a:p>
          <a:p>
            <a:r>
              <a:rPr lang="en-US" sz="1600" dirty="0"/>
              <a:t>If you want a college to receive scores, you must have them sent directly from </a:t>
            </a:r>
            <a:r>
              <a:rPr lang="en-US" sz="1600" dirty="0" err="1"/>
              <a:t>CollegeBoard</a:t>
            </a:r>
            <a:r>
              <a:rPr lang="en-US" sz="1600" dirty="0"/>
              <a:t> or ACT. Once your SAT scores are available online (about 13 days after the test), if you order your score reports it will take </a:t>
            </a:r>
            <a:r>
              <a:rPr lang="en-US" sz="1600" b="1" dirty="0"/>
              <a:t>approximately 1-2 weeks</a:t>
            </a:r>
            <a:r>
              <a:rPr lang="en-US" sz="1600" dirty="0"/>
              <a:t> for a college to receive your SAT scores.​</a:t>
            </a:r>
            <a:endParaRPr lang="en-US" sz="1600" dirty="0">
              <a:ea typeface="Calibri"/>
              <a:cs typeface="Calibri"/>
            </a:endParaRPr>
          </a:p>
          <a:p>
            <a:endParaRPr lang="en-US" sz="1600" dirty="0"/>
          </a:p>
          <a:p>
            <a:r>
              <a:rPr lang="en-US" sz="1600" dirty="0"/>
              <a:t>While they will give you 4 free score reports to send to colleges at the time of registration, sending score reports after the scores are released will cost a fee.​</a:t>
            </a:r>
            <a:endParaRPr lang="en-US" sz="1600" dirty="0">
              <a:cs typeface="Calibri"/>
            </a:endParaRPr>
          </a:p>
          <a:p>
            <a:endParaRPr lang="en-US" sz="1600" dirty="0"/>
          </a:p>
          <a:p>
            <a:r>
              <a:rPr lang="en-US" sz="1600" dirty="0"/>
              <a:t>SCORE CHOICE: You can pay an additional fee to “hide” the scores from a particular test date. However, most colleges want to see all scores and will just pull the best scores for consideration, so don’t feel you need to pay to “hide” lesser scores.​</a:t>
            </a:r>
            <a:endParaRPr lang="en-US" sz="1600" dirty="0">
              <a:cs typeface="Calibri"/>
            </a:endParaRPr>
          </a:p>
          <a:p>
            <a:r>
              <a:rPr lang="en-US" sz="1600" dirty="0"/>
              <a:t>​</a:t>
            </a:r>
            <a:endParaRPr lang="en-US" sz="1600" dirty="0">
              <a:ea typeface="Calibri"/>
              <a:cs typeface="Calibri"/>
            </a:endParaRPr>
          </a:p>
          <a:p>
            <a:r>
              <a:rPr lang="en-US" sz="1600" dirty="0"/>
              <a:t>SUPER-SCORES: Most colleges “super-score” the SAT – take the highest math, verbal, and writing and combine those scores.  (Penn State takes highest test DATE, not super score).​</a:t>
            </a:r>
            <a:endParaRPr lang="en-US" sz="1600" dirty="0">
              <a:cs typeface="Calibri"/>
            </a:endParaRPr>
          </a:p>
        </p:txBody>
      </p:sp>
    </p:spTree>
    <p:extLst>
      <p:ext uri="{BB962C8B-B14F-4D97-AF65-F5344CB8AC3E}">
        <p14:creationId xmlns:p14="http://schemas.microsoft.com/office/powerpoint/2010/main" val="7868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39136" tIns="19568" rIns="39136" bIns="19568"/>
          <a:lstStyle/>
          <a:p>
            <a:pPr>
              <a:lnSpc>
                <a:spcPct val="107000"/>
              </a:lnSpc>
              <a:spcAft>
                <a:spcPts val="342"/>
              </a:spcAft>
            </a:pPr>
            <a:r>
              <a:rPr lang="en-US" sz="1600" dirty="0">
                <a:latin typeface="Calibri"/>
                <a:ea typeface="Calibri"/>
                <a:cs typeface="Calibri"/>
              </a:rPr>
              <a:t>During COVID, many schools went test-optional as testing centers became scarce and students could not access centers.</a:t>
            </a:r>
          </a:p>
          <a:p>
            <a:pPr>
              <a:lnSpc>
                <a:spcPct val="107000"/>
              </a:lnSpc>
              <a:spcAft>
                <a:spcPts val="342"/>
              </a:spcAft>
            </a:pPr>
            <a:r>
              <a:rPr lang="en-US" sz="1600" dirty="0">
                <a:latin typeface="Calibri"/>
                <a:ea typeface="Calibri"/>
                <a:cs typeface="Calibri"/>
              </a:rPr>
              <a:t> </a:t>
            </a:r>
          </a:p>
          <a:p>
            <a:pPr>
              <a:lnSpc>
                <a:spcPct val="107000"/>
              </a:lnSpc>
              <a:spcAft>
                <a:spcPts val="342"/>
              </a:spcAft>
            </a:pPr>
            <a:r>
              <a:rPr lang="en-US" sz="1600" dirty="0">
                <a:latin typeface="Calibri"/>
                <a:ea typeface="Calibri"/>
                <a:cs typeface="Calibri"/>
              </a:rPr>
              <a:t>Colleges began to become skeptical about whether SAT/ACT scores were good predictors of college success or whether they simply favored those who had means and access to test-prep opportunities. </a:t>
            </a:r>
          </a:p>
          <a:p>
            <a:pPr>
              <a:lnSpc>
                <a:spcPct val="107000"/>
              </a:lnSpc>
              <a:spcAft>
                <a:spcPts val="342"/>
              </a:spcAft>
            </a:pPr>
            <a:endParaRPr lang="en-US" sz="1600" dirty="0">
              <a:latin typeface="Calibri" panose="020F0502020204030204" pitchFamily="34" charset="0"/>
              <a:ea typeface="Calibri" panose="020F0502020204030204" pitchFamily="34" charset="0"/>
              <a:cs typeface="Calibri"/>
            </a:endParaRPr>
          </a:p>
          <a:p>
            <a:pPr>
              <a:lnSpc>
                <a:spcPct val="107000"/>
              </a:lnSpc>
              <a:spcAft>
                <a:spcPts val="342"/>
              </a:spcAft>
            </a:pPr>
            <a:r>
              <a:rPr lang="en-US" sz="1600" dirty="0">
                <a:latin typeface="Calibri"/>
                <a:ea typeface="Calibri"/>
                <a:cs typeface="Calibri"/>
              </a:rPr>
              <a:t>Many schools have continued to stay test-optional, </a:t>
            </a:r>
            <a:r>
              <a:rPr lang="en-US" sz="1600" b="1" dirty="0">
                <a:latin typeface="Calibri"/>
                <a:ea typeface="Calibri"/>
                <a:cs typeface="Calibri"/>
              </a:rPr>
              <a:t>though we may not know for our Class of 2026 what the policies will be for institutions until later in the spring. </a:t>
            </a:r>
          </a:p>
          <a:p>
            <a:pPr>
              <a:lnSpc>
                <a:spcPct val="107000"/>
              </a:lnSpc>
              <a:spcAft>
                <a:spcPts val="342"/>
              </a:spcAft>
            </a:pPr>
            <a:endParaRPr lang="en-US" sz="1600" b="1" dirty="0">
              <a:latin typeface="Calibri"/>
              <a:ea typeface="Calibri"/>
              <a:cs typeface="Calibri"/>
            </a:endParaRPr>
          </a:p>
          <a:p>
            <a:pPr>
              <a:lnSpc>
                <a:spcPct val="107000"/>
              </a:lnSpc>
              <a:spcAft>
                <a:spcPts val="342"/>
              </a:spcAft>
            </a:pPr>
            <a:r>
              <a:rPr lang="en-US" sz="1600" b="1" dirty="0">
                <a:latin typeface="Calibri"/>
                <a:ea typeface="Calibri"/>
                <a:cs typeface="Calibri"/>
              </a:rPr>
              <a:t>It would be important to research if any specific merit scholarships at a college require SAT/ACT scores. It is also very important to know that while a college might be test optional, there might be specific majors that do require scores, such as nursing and engineering.</a:t>
            </a:r>
          </a:p>
          <a:p>
            <a:pPr>
              <a:lnSpc>
                <a:spcPct val="107000"/>
              </a:lnSpc>
              <a:spcAft>
                <a:spcPts val="342"/>
              </a:spcAft>
            </a:pPr>
            <a:endParaRPr lang="en-US" sz="1600" b="1" dirty="0">
              <a:latin typeface="Calibri"/>
              <a:ea typeface="Calibri"/>
              <a:cs typeface="Calibri"/>
            </a:endParaRPr>
          </a:p>
          <a:p>
            <a:pPr>
              <a:lnSpc>
                <a:spcPct val="107000"/>
              </a:lnSpc>
              <a:spcAft>
                <a:spcPts val="342"/>
              </a:spcAft>
            </a:pPr>
            <a:r>
              <a:rPr lang="en-US" sz="1600" b="0" dirty="0">
                <a:latin typeface="Calibri"/>
                <a:ea typeface="Calibri"/>
                <a:cs typeface="Calibri"/>
              </a:rPr>
              <a:t>It is important for Juniors to get involved in activities and give those activities their full commitment.  </a:t>
            </a:r>
          </a:p>
          <a:p>
            <a:pPr>
              <a:lnSpc>
                <a:spcPct val="107000"/>
              </a:lnSpc>
              <a:spcAft>
                <a:spcPts val="342"/>
              </a:spcAft>
            </a:pPr>
            <a:endParaRPr lang="en-US" sz="1600" b="0" dirty="0">
              <a:latin typeface="Calibri"/>
              <a:ea typeface="Calibri"/>
              <a:cs typeface="Calibri"/>
            </a:endParaRPr>
          </a:p>
          <a:p>
            <a:pPr>
              <a:lnSpc>
                <a:spcPct val="107000"/>
              </a:lnSpc>
              <a:spcAft>
                <a:spcPts val="342"/>
              </a:spcAft>
            </a:pPr>
            <a:r>
              <a:rPr lang="en-US" sz="1600" b="0" dirty="0">
                <a:latin typeface="Calibri"/>
                <a:ea typeface="Calibri"/>
                <a:cs typeface="Calibri"/>
              </a:rPr>
              <a:t>Juniors are also encouraged to save a graded writing sample from one of their classes in case a college asks the to submit additional materials to be considered.   </a:t>
            </a:r>
            <a:endParaRPr lang="en-US" sz="1600" b="0"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lIns="39136" tIns="19568" rIns="39136" bIns="19568"/>
          <a:lstStyle/>
          <a:p>
            <a:fld id="{AEC91417-485F-41E4-AD08-0DA2EF85D4E8}" type="slidenum">
              <a:rPr lang="en-US" smtClean="0"/>
              <a:t>8</a:t>
            </a:fld>
            <a:endParaRPr lang="en-US"/>
          </a:p>
        </p:txBody>
      </p:sp>
    </p:spTree>
    <p:extLst>
      <p:ext uri="{BB962C8B-B14F-4D97-AF65-F5344CB8AC3E}">
        <p14:creationId xmlns:p14="http://schemas.microsoft.com/office/powerpoint/2010/main" val="414929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a:prstGeom prst="rect">
            <a:avLst/>
          </a:prstGeom>
          <a:noFill/>
          <a:ln w="12700">
            <a:solidFill>
              <a:prstClr val="black"/>
            </a:solidFill>
          </a:ln>
        </p:spPr>
      </p:sp>
      <p:sp>
        <p:nvSpPr>
          <p:cNvPr id="3" name="Notes Placeholder 2"/>
          <p:cNvSpPr>
            <a:spLocks noGrp="1"/>
          </p:cNvSpPr>
          <p:nvPr>
            <p:ph type="body" idx="1"/>
          </p:nvPr>
        </p:nvSpPr>
        <p:spPr>
          <a:xfrm>
            <a:off x="929640" y="3373756"/>
            <a:ext cx="7437120" cy="2760345"/>
          </a:xfrm>
          <a:prstGeom prst="rect">
            <a:avLst/>
          </a:prstGeom>
        </p:spPr>
        <p:txBody>
          <a:bodyPr lIns="39136" tIns="19568" rIns="39136" bIns="19568"/>
          <a:lstStyle/>
          <a:p>
            <a:r>
              <a:rPr lang="en-US" sz="1600" dirty="0"/>
              <a:t>We will have two </a:t>
            </a:r>
            <a:r>
              <a:rPr lang="en-US" sz="1600" dirty="0" err="1"/>
              <a:t>mypaymentsplus</a:t>
            </a:r>
            <a:r>
              <a:rPr lang="en-US" sz="1600" dirty="0"/>
              <a:t> collection periods.  One for the AP courses that begin 1st marking period, and one for AP courses that begin 2nd or 3rd marking periods- usually end of January/Beginning of February.</a:t>
            </a:r>
          </a:p>
          <a:p>
            <a:endParaRPr lang="en-US" sz="1600" dirty="0"/>
          </a:p>
          <a:p>
            <a:r>
              <a:rPr lang="en-US" sz="1600" dirty="0"/>
              <a:t>Join code is provided by teacher. </a:t>
            </a:r>
            <a:endParaRPr lang="en-US" sz="1600" dirty="0">
              <a:ea typeface="Calibri"/>
              <a:cs typeface="Calibri"/>
            </a:endParaRPr>
          </a:p>
          <a:p>
            <a:endParaRPr lang="en-US" sz="1600" dirty="0"/>
          </a:p>
          <a:p>
            <a:r>
              <a:rPr lang="en-US" sz="1600" dirty="0"/>
              <a:t>There are some benefits of taking the AP exam if a student is taking an AP course:</a:t>
            </a:r>
            <a:endParaRPr lang="en-US" sz="1600" dirty="0">
              <a:ea typeface="Calibri"/>
              <a:cs typeface="Calibri"/>
            </a:endParaRPr>
          </a:p>
          <a:p>
            <a:r>
              <a:rPr lang="en-US" sz="1600" dirty="0"/>
              <a:t>Will they be given elective credit?  </a:t>
            </a:r>
          </a:p>
          <a:p>
            <a:r>
              <a:rPr lang="en-US" sz="1600" dirty="0"/>
              <a:t>Core credit?  </a:t>
            </a:r>
          </a:p>
          <a:p>
            <a:r>
              <a:rPr lang="en-US" sz="1600" dirty="0"/>
              <a:t>Exemption from a pre-req</a:t>
            </a:r>
            <a:endParaRPr lang="en-US" sz="1600" dirty="0">
              <a:ea typeface="Calibri"/>
              <a:cs typeface="Calibri"/>
            </a:endParaRPr>
          </a:p>
          <a:p>
            <a:r>
              <a:rPr lang="en-US" sz="1600" dirty="0"/>
              <a:t> </a:t>
            </a:r>
            <a:endParaRPr lang="en-US" sz="1600" dirty="0">
              <a:ea typeface="Calibri"/>
              <a:cs typeface="Calibri"/>
            </a:endParaRPr>
          </a:p>
          <a:p>
            <a:r>
              <a:rPr lang="en-US" sz="1600" dirty="0"/>
              <a:t>Registration and payment information will be sent out through Dr. </a:t>
            </a:r>
            <a:r>
              <a:rPr lang="en-US" sz="1600" dirty="0" err="1"/>
              <a:t>Watter’s</a:t>
            </a:r>
            <a:r>
              <a:rPr lang="en-US" sz="1600" dirty="0"/>
              <a:t>  newsletter and sent via email by Mr. Moustakas. </a:t>
            </a:r>
            <a:endParaRPr lang="en-US" sz="1600" dirty="0">
              <a:ea typeface="Calibri"/>
              <a:cs typeface="Calibri"/>
            </a:endParaRPr>
          </a:p>
          <a:p>
            <a:r>
              <a:rPr lang="en-US" sz="1600" dirty="0"/>
              <a:t> </a:t>
            </a:r>
            <a:endParaRPr lang="en-US" sz="1600" dirty="0">
              <a:ea typeface="Calibri"/>
              <a:cs typeface="Calibri"/>
            </a:endParaRPr>
          </a:p>
          <a:p>
            <a:r>
              <a:rPr lang="en-US" sz="1600" dirty="0"/>
              <a:t>Nov 3rd was the deadline to register for classes that began in the 1st MP; Registration for later courses will open in February.</a:t>
            </a:r>
            <a:endParaRPr lang="en-US" sz="1600" dirty="0">
              <a:ea typeface="Calibri"/>
              <a:cs typeface="Calibri"/>
            </a:endParaRPr>
          </a:p>
          <a:p>
            <a:r>
              <a:rPr lang="en-US" sz="1600" dirty="0"/>
              <a:t> </a:t>
            </a:r>
            <a:endParaRPr lang="en-US" sz="1600" dirty="0">
              <a:ea typeface="Calibri"/>
              <a:cs typeface="Calibri"/>
            </a:endParaRPr>
          </a:p>
          <a:p>
            <a:r>
              <a:rPr lang="en-US" sz="1600" dirty="0"/>
              <a:t>Students should check each college’s individual policies about how/if they will accept AP credit.  </a:t>
            </a:r>
            <a:endParaRPr lang="en-US" sz="1600" dirty="0">
              <a:ea typeface="Calibri"/>
              <a:cs typeface="Calibri"/>
            </a:endParaRPr>
          </a:p>
          <a:p>
            <a:endParaRPr lang="en-US" sz="1600" dirty="0">
              <a:ea typeface="Calibri"/>
              <a:cs typeface="Calibri"/>
            </a:endParaRPr>
          </a:p>
          <a:p>
            <a:endParaRPr lang="en-US" sz="1600" dirty="0"/>
          </a:p>
          <a:p>
            <a:endParaRPr lang="en-US" dirty="0"/>
          </a:p>
        </p:txBody>
      </p:sp>
    </p:spTree>
    <p:extLst>
      <p:ext uri="{BB962C8B-B14F-4D97-AF65-F5344CB8AC3E}">
        <p14:creationId xmlns:p14="http://schemas.microsoft.com/office/powerpoint/2010/main" val="57360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D8B8-7AD2-9996-008C-76F1FA4FA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4EE375-4440-DF3E-E1EE-F127141A4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C8B648-87B2-2C4B-07EE-758511A7B663}"/>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5" name="Footer Placeholder 4">
            <a:extLst>
              <a:ext uri="{FF2B5EF4-FFF2-40B4-BE49-F238E27FC236}">
                <a16:creationId xmlns:a16="http://schemas.microsoft.com/office/drawing/2014/main" id="{E820BA43-DB15-6C25-20BB-6EA3B44DA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2C599-F170-032F-4A64-DF133E5DA315}"/>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343230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C4D7-0164-E1B6-5FF2-8319473065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42EFC-D739-08B1-6FF2-566D269EC3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1EC6F-9E1D-D5A2-B31E-4E4AE22204CB}"/>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5" name="Footer Placeholder 4">
            <a:extLst>
              <a:ext uri="{FF2B5EF4-FFF2-40B4-BE49-F238E27FC236}">
                <a16:creationId xmlns:a16="http://schemas.microsoft.com/office/drawing/2014/main" id="{8B7162CC-A557-B699-04B7-7D1974F64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EDD54-E3EC-09F7-9A0D-F7D58A07E0C3}"/>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409196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100FC-D065-2F6D-7055-53343699DF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0559DE-7FC3-1987-59BD-2FF840580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9302D-CC1D-3E15-19EE-535D3C441FA1}"/>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5" name="Footer Placeholder 4">
            <a:extLst>
              <a:ext uri="{FF2B5EF4-FFF2-40B4-BE49-F238E27FC236}">
                <a16:creationId xmlns:a16="http://schemas.microsoft.com/office/drawing/2014/main" id="{ED35915B-D3BC-89CC-D613-E3BCC8722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C8511-A845-17AA-2500-B14AC90A34F8}"/>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91313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0330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33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0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a:t>Click to add picture</a:t>
            </a:r>
          </a:p>
          <a:p>
            <a:endParaRPr lang="en-US"/>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a:t>Click to add text</a:t>
            </a:r>
          </a:p>
        </p:txBody>
      </p:sp>
    </p:spTree>
    <p:extLst>
      <p:ext uri="{BB962C8B-B14F-4D97-AF65-F5344CB8AC3E}">
        <p14:creationId xmlns:p14="http://schemas.microsoft.com/office/powerpoint/2010/main" val="108596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E163-D1F0-172C-AC6B-EAA7E1722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35122-4B86-41C5-8383-81A910761B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E06FB-4099-347B-40C9-21EAB310CAF5}"/>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5" name="Footer Placeholder 4">
            <a:extLst>
              <a:ext uri="{FF2B5EF4-FFF2-40B4-BE49-F238E27FC236}">
                <a16:creationId xmlns:a16="http://schemas.microsoft.com/office/drawing/2014/main" id="{03C93839-6D5D-9D8A-C223-3E114B780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70D18-1D07-F7CB-DC92-6BA962B20004}"/>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203092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B113-F814-0165-7832-5C6E90B3E8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1199FE-93F8-62CF-DC59-3F746D70D9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38EF3-DE49-9C6B-9B7D-728A717DB98E}"/>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5" name="Footer Placeholder 4">
            <a:extLst>
              <a:ext uri="{FF2B5EF4-FFF2-40B4-BE49-F238E27FC236}">
                <a16:creationId xmlns:a16="http://schemas.microsoft.com/office/drawing/2014/main" id="{4B5C87D2-E15A-B254-CBE3-E6D8DED02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CE0BA-4E20-29E9-F89E-36C0CD46C650}"/>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317942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1C66-8FCC-3DA2-5C88-6E07B3C9B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3A9D7-B21D-222F-389A-A812A4280C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20D4C2-60FB-A127-741E-2D1CA80672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8F5BD2-25BC-90C7-DEEF-182C05744CC0}"/>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6" name="Footer Placeholder 5">
            <a:extLst>
              <a:ext uri="{FF2B5EF4-FFF2-40B4-BE49-F238E27FC236}">
                <a16:creationId xmlns:a16="http://schemas.microsoft.com/office/drawing/2014/main" id="{6DF153A5-F2E6-422A-E06C-715FC19D4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EF8C3-CE06-BD1B-F966-12409C8B24F3}"/>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357360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BB67-2F46-72D0-DDCD-31539ADD68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C811A1-D776-78F1-E68A-4859DA369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0DA6B2-9F43-CA8C-9F52-511F957DA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21AAE0-01DD-71D4-E2BD-92AA9A2A1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E3899-9808-EAAF-BFE5-E39D120512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1A4FB-945D-D8E9-468D-C74701F01CE5}"/>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8" name="Footer Placeholder 7">
            <a:extLst>
              <a:ext uri="{FF2B5EF4-FFF2-40B4-BE49-F238E27FC236}">
                <a16:creationId xmlns:a16="http://schemas.microsoft.com/office/drawing/2014/main" id="{62457C00-BE67-39C4-467D-4E3E00EB6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6939D6-47E4-EF1F-4496-4DDA1085CCF4}"/>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206821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A192-9303-7821-5E8D-BEECBEDC73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A1199D-E87C-E428-4722-DE0C1E990AB1}"/>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4" name="Footer Placeholder 3">
            <a:extLst>
              <a:ext uri="{FF2B5EF4-FFF2-40B4-BE49-F238E27FC236}">
                <a16:creationId xmlns:a16="http://schemas.microsoft.com/office/drawing/2014/main" id="{799D5ACC-6A7A-46B5-05E1-6FADBF0320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D35695-D782-5BF9-AD32-AE349529CE78}"/>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135643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13436C-773E-A1E6-8F9D-1CA110D7D828}"/>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3" name="Footer Placeholder 2">
            <a:extLst>
              <a:ext uri="{FF2B5EF4-FFF2-40B4-BE49-F238E27FC236}">
                <a16:creationId xmlns:a16="http://schemas.microsoft.com/office/drawing/2014/main" id="{EB4AF2A4-5414-6329-8FDB-52DFC927F3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901FE-CB87-EB88-AA2B-3B86004CBAC3}"/>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98603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5C00-A73E-A028-638A-775A0B6B3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CBFA49-3239-3EE4-4529-C62F1428D1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250B63-BF1E-B580-FEF0-454B52786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6BA83A-0CF4-D3F7-3BB3-93DF06F844AF}"/>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6" name="Footer Placeholder 5">
            <a:extLst>
              <a:ext uri="{FF2B5EF4-FFF2-40B4-BE49-F238E27FC236}">
                <a16:creationId xmlns:a16="http://schemas.microsoft.com/office/drawing/2014/main" id="{E5061B3A-82DF-383E-4B5A-4B85375ED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AA717-28CD-3667-CDE7-C63568172AFE}"/>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37339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E983-6B01-C570-9F5B-13CEDBC02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90C605-411D-646F-5188-DBA3F1F07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427510-2F4B-D3B3-8075-1369B8882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02F7BB-43B3-7236-B5DC-F8C97380AC53}"/>
              </a:ext>
            </a:extLst>
          </p:cNvPr>
          <p:cNvSpPr>
            <a:spLocks noGrp="1"/>
          </p:cNvSpPr>
          <p:nvPr>
            <p:ph type="dt" sz="half" idx="10"/>
          </p:nvPr>
        </p:nvSpPr>
        <p:spPr/>
        <p:txBody>
          <a:bodyPr/>
          <a:lstStyle/>
          <a:p>
            <a:fld id="{AA300EFD-5ECE-40A7-A7A7-9ADF346267FC}" type="datetimeFigureOut">
              <a:rPr lang="en-US" smtClean="0"/>
              <a:t>12/5/2024</a:t>
            </a:fld>
            <a:endParaRPr lang="en-US"/>
          </a:p>
        </p:txBody>
      </p:sp>
      <p:sp>
        <p:nvSpPr>
          <p:cNvPr id="6" name="Footer Placeholder 5">
            <a:extLst>
              <a:ext uri="{FF2B5EF4-FFF2-40B4-BE49-F238E27FC236}">
                <a16:creationId xmlns:a16="http://schemas.microsoft.com/office/drawing/2014/main" id="{3246F732-2E1E-149B-F77F-52F02FF11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3EC85-E739-35A2-9385-A656C68FCFFB}"/>
              </a:ext>
            </a:extLst>
          </p:cNvPr>
          <p:cNvSpPr>
            <a:spLocks noGrp="1"/>
          </p:cNvSpPr>
          <p:nvPr>
            <p:ph type="sldNum" sz="quarter" idx="12"/>
          </p:nvPr>
        </p:nvSpPr>
        <p:spPr/>
        <p:txBody>
          <a:bodyPr/>
          <a:lstStyle/>
          <a:p>
            <a:fld id="{9C7E014D-483D-4751-A168-210976DBB782}" type="slidenum">
              <a:rPr lang="en-US" smtClean="0"/>
              <a:t>‹#›</a:t>
            </a:fld>
            <a:endParaRPr lang="en-US"/>
          </a:p>
        </p:txBody>
      </p:sp>
    </p:spTree>
    <p:extLst>
      <p:ext uri="{BB962C8B-B14F-4D97-AF65-F5344CB8AC3E}">
        <p14:creationId xmlns:p14="http://schemas.microsoft.com/office/powerpoint/2010/main" val="3552872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A6AFFC-FF56-204B-79AD-ED13CDDC2A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3C3582-BC23-73E8-9212-F30DFB531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4EE70-B3C7-F132-D9A2-1E950EA3D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A300EFD-5ECE-40A7-A7A7-9ADF346267FC}" type="datetimeFigureOut">
              <a:rPr lang="en-US" smtClean="0"/>
              <a:t>12/5/2024</a:t>
            </a:fld>
            <a:endParaRPr lang="en-US"/>
          </a:p>
        </p:txBody>
      </p:sp>
      <p:sp>
        <p:nvSpPr>
          <p:cNvPr id="5" name="Footer Placeholder 4">
            <a:extLst>
              <a:ext uri="{FF2B5EF4-FFF2-40B4-BE49-F238E27FC236}">
                <a16:creationId xmlns:a16="http://schemas.microsoft.com/office/drawing/2014/main" id="{74B27369-C2C7-BD79-3256-C10C02A5F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C93A2E-8F51-A067-136E-07D33780B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7E014D-483D-4751-A168-210976DBB782}" type="slidenum">
              <a:rPr lang="en-US" smtClean="0"/>
              <a:t>‹#›</a:t>
            </a:fld>
            <a:endParaRPr lang="en-US"/>
          </a:p>
        </p:txBody>
      </p:sp>
    </p:spTree>
    <p:extLst>
      <p:ext uri="{BB962C8B-B14F-4D97-AF65-F5344CB8AC3E}">
        <p14:creationId xmlns:p14="http://schemas.microsoft.com/office/powerpoint/2010/main" val="383435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C1060B-300F-3CE3-E5AA-D8E29791C960}"/>
              </a:ext>
            </a:extLst>
          </p:cNvPr>
          <p:cNvSpPr>
            <a:spLocks noGrp="1"/>
          </p:cNvSpPr>
          <p:nvPr>
            <p:ph type="title"/>
          </p:nvPr>
        </p:nvSpPr>
        <p:spPr>
          <a:xfrm>
            <a:off x="770215" y="741458"/>
            <a:ext cx="3932237" cy="1524662"/>
          </a:xfrm>
        </p:spPr>
        <p:txBody>
          <a:bodyPr anchor="b">
            <a:normAutofit/>
          </a:bodyPr>
          <a:lstStyle/>
          <a:p>
            <a:pPr>
              <a:lnSpc>
                <a:spcPct val="90000"/>
              </a:lnSpc>
            </a:pPr>
            <a:r>
              <a:rPr lang="en-US" sz="2000" dirty="0"/>
              <a:t>Post-Secondary Planning </a:t>
            </a:r>
          </a:p>
          <a:p>
            <a:pPr>
              <a:lnSpc>
                <a:spcPct val="90000"/>
              </a:lnSpc>
            </a:pPr>
            <a:r>
              <a:rPr lang="en-US" sz="2000" dirty="0"/>
              <a:t>Juniors Class of 2026</a:t>
            </a:r>
          </a:p>
          <a:p>
            <a:pPr>
              <a:lnSpc>
                <a:spcPct val="90000"/>
              </a:lnSpc>
            </a:pPr>
            <a:r>
              <a:rPr lang="en-US" sz="2000" dirty="0"/>
              <a:t>Testing</a:t>
            </a:r>
          </a:p>
        </p:txBody>
      </p:sp>
      <p:sp>
        <p:nvSpPr>
          <p:cNvPr id="16" name="Slide Number Placeholder 3">
            <a:extLst>
              <a:ext uri="{FF2B5EF4-FFF2-40B4-BE49-F238E27FC236}">
                <a16:creationId xmlns:a16="http://schemas.microsoft.com/office/drawing/2014/main" id="{50A02A9A-3BF9-443F-D746-CE9ED102D3C8}"/>
              </a:ext>
            </a:extLst>
          </p:cNvPr>
          <p:cNvSpPr>
            <a:spLocks noGrp="1"/>
          </p:cNvSpPr>
          <p:nvPr>
            <p:ph type="sldNum" sz="quarter" idx="12"/>
          </p:nvPr>
        </p:nvSpPr>
        <p:spPr>
          <a:xfrm>
            <a:off x="10438475" y="457199"/>
            <a:ext cx="987552" cy="244503"/>
          </a:xfrm>
        </p:spPr>
        <p:txBody>
          <a:bodyPr/>
          <a:lstStyle/>
          <a:p>
            <a:pPr>
              <a:spcAft>
                <a:spcPts val="600"/>
              </a:spcAft>
            </a:pPr>
            <a:fld id="{48F63A3B-78C7-47BE-AE5E-E10140E04643}" type="slidenum">
              <a:rPr lang="en-US" smtClean="0"/>
              <a:pPr>
                <a:spcAft>
                  <a:spcPts val="600"/>
                </a:spcAft>
              </a:pPr>
              <a:t>1</a:t>
            </a:fld>
            <a:endParaRPr lang="en-US"/>
          </a:p>
        </p:txBody>
      </p:sp>
      <p:sp>
        <p:nvSpPr>
          <p:cNvPr id="20" name="Text Placeholder 4">
            <a:extLst>
              <a:ext uri="{FF2B5EF4-FFF2-40B4-BE49-F238E27FC236}">
                <a16:creationId xmlns:a16="http://schemas.microsoft.com/office/drawing/2014/main" id="{57EFF2C2-9EDE-0CC1-63F3-FE78C0FD749B}"/>
              </a:ext>
            </a:extLst>
          </p:cNvPr>
          <p:cNvSpPr>
            <a:spLocks noGrp="1"/>
          </p:cNvSpPr>
          <p:nvPr>
            <p:ph type="body" sz="half" idx="2"/>
          </p:nvPr>
        </p:nvSpPr>
        <p:spPr>
          <a:xfrm>
            <a:off x="770215" y="2301902"/>
            <a:ext cx="3932237" cy="3567086"/>
          </a:xfrm>
        </p:spPr>
        <p:txBody>
          <a:bodyPr/>
          <a:lstStyle/>
          <a:p>
            <a:endParaRPr lang="en-US" dirty="0"/>
          </a:p>
        </p:txBody>
      </p:sp>
      <p:sp>
        <p:nvSpPr>
          <p:cNvPr id="8" name="Footer Placeholder 2">
            <a:extLst>
              <a:ext uri="{FF2B5EF4-FFF2-40B4-BE49-F238E27FC236}">
                <a16:creationId xmlns:a16="http://schemas.microsoft.com/office/drawing/2014/main" id="{26A57170-8138-70C4-D174-72C225CED36D}"/>
              </a:ext>
            </a:extLst>
          </p:cNvPr>
          <p:cNvSpPr>
            <a:spLocks noGrp="1"/>
          </p:cNvSpPr>
          <p:nvPr>
            <p:ph type="ftr" sz="quarter" idx="11"/>
          </p:nvPr>
        </p:nvSpPr>
        <p:spPr>
          <a:xfrm flipV="1">
            <a:off x="467024" y="304799"/>
            <a:ext cx="303191" cy="152399"/>
          </a:xfrm>
        </p:spPr>
        <p:txBody>
          <a:bodyPr/>
          <a:lstStyle/>
          <a:p>
            <a:pPr>
              <a:spcAft>
                <a:spcPts val="600"/>
              </a:spcAft>
            </a:pPr>
            <a:endParaRPr lang="en-US" dirty="0"/>
          </a:p>
        </p:txBody>
      </p:sp>
      <p:sp>
        <p:nvSpPr>
          <p:cNvPr id="10" name="Slide Number Placeholder 3">
            <a:extLst>
              <a:ext uri="{FF2B5EF4-FFF2-40B4-BE49-F238E27FC236}">
                <a16:creationId xmlns:a16="http://schemas.microsoft.com/office/drawing/2014/main" id="{D656141B-5210-5220-2E6F-3015A6190D15}"/>
              </a:ext>
            </a:extLst>
          </p:cNvPr>
          <p:cNvSpPr>
            <a:spLocks noGrp="1"/>
          </p:cNvSpPr>
          <p:nvPr>
            <p:ph type="sldNum" sz="quarter" idx="12"/>
          </p:nvPr>
        </p:nvSpPr>
        <p:spPr>
          <a:xfrm>
            <a:off x="10438475" y="457199"/>
            <a:ext cx="987552" cy="244503"/>
          </a:xfrm>
        </p:spPr>
        <p:txBody>
          <a:bodyPr/>
          <a:lstStyle/>
          <a:p>
            <a:pPr>
              <a:spcAft>
                <a:spcPts val="600"/>
              </a:spcAft>
            </a:pPr>
            <a:fld id="{48F63A3B-78C7-47BE-AE5E-E10140E04643}" type="slidenum">
              <a:rPr lang="en-US" smtClean="0"/>
              <a:pPr>
                <a:spcAft>
                  <a:spcPts val="600"/>
                </a:spcAft>
              </a:pPr>
              <a:t>1</a:t>
            </a:fld>
            <a:endParaRPr lang="en-US"/>
          </a:p>
        </p:txBody>
      </p:sp>
      <p:sp>
        <p:nvSpPr>
          <p:cNvPr id="12" name="Text Placeholder 4">
            <a:extLst>
              <a:ext uri="{FF2B5EF4-FFF2-40B4-BE49-F238E27FC236}">
                <a16:creationId xmlns:a16="http://schemas.microsoft.com/office/drawing/2014/main" id="{2B107532-6A74-4316-602A-1E2FCD6A2038}"/>
              </a:ext>
            </a:extLst>
          </p:cNvPr>
          <p:cNvSpPr>
            <a:spLocks noGrp="1"/>
          </p:cNvSpPr>
          <p:nvPr>
            <p:ph type="body" sz="half" idx="2"/>
          </p:nvPr>
        </p:nvSpPr>
        <p:spPr>
          <a:xfrm>
            <a:off x="760938" y="2286001"/>
            <a:ext cx="4011087" cy="3811588"/>
          </a:xfrm>
        </p:spPr>
        <p:txBody>
          <a:bodyPr>
            <a:normAutofit/>
          </a:bodyPr>
          <a:lstStyle/>
          <a:p>
            <a:r>
              <a:rPr lang="en-US" sz="2800" dirty="0"/>
              <a:t>Part  II</a:t>
            </a:r>
          </a:p>
          <a:p>
            <a:endParaRPr lang="en-US" sz="2800" dirty="0"/>
          </a:p>
          <a:p>
            <a:r>
              <a:rPr lang="en-US" sz="2800" dirty="0">
                <a:solidFill>
                  <a:schemeClr val="tx1">
                    <a:lumMod val="85000"/>
                    <a:lumOff val="15000"/>
                  </a:schemeClr>
                </a:solidFill>
              </a:rPr>
              <a:t>Standardized Testing</a:t>
            </a:r>
            <a:endParaRPr lang="en-US" sz="2800" dirty="0">
              <a:solidFill>
                <a:schemeClr val="tx1">
                  <a:lumMod val="85000"/>
                  <a:lumOff val="15000"/>
                </a:schemeClr>
              </a:solidFill>
              <a:cs typeface="Sabon Next LT"/>
            </a:endParaRPr>
          </a:p>
          <a:p>
            <a:endParaRPr lang="en-US" sz="2800" dirty="0"/>
          </a:p>
        </p:txBody>
      </p:sp>
      <p:pic>
        <p:nvPicPr>
          <p:cNvPr id="2" name="Picture 1">
            <a:extLst>
              <a:ext uri="{FF2B5EF4-FFF2-40B4-BE49-F238E27FC236}">
                <a16:creationId xmlns:a16="http://schemas.microsoft.com/office/drawing/2014/main" id="{7AB3119C-F244-1C3F-5599-F039EA20882F}"/>
              </a:ext>
            </a:extLst>
          </p:cNvPr>
          <p:cNvPicPr>
            <a:picLocks noChangeAspect="1"/>
          </p:cNvPicPr>
          <p:nvPr/>
        </p:nvPicPr>
        <p:blipFill rotWithShape="1">
          <a:blip r:embed="rId3"/>
          <a:srcRect t="6253" r="-2" b="7756"/>
          <a:stretch/>
        </p:blipFill>
        <p:spPr>
          <a:xfrm>
            <a:off x="5737050" y="741459"/>
            <a:ext cx="5135112" cy="5119592"/>
          </a:xfrm>
          <a:prstGeom prst="rect">
            <a:avLst/>
          </a:prstGeom>
          <a:noFill/>
        </p:spPr>
      </p:pic>
    </p:spTree>
    <p:extLst>
      <p:ext uri="{BB962C8B-B14F-4D97-AF65-F5344CB8AC3E}">
        <p14:creationId xmlns:p14="http://schemas.microsoft.com/office/powerpoint/2010/main" val="375180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5400">
                <a:solidFill>
                  <a:schemeClr val="tx1"/>
                </a:solidFill>
              </a:rPr>
              <a:t>AGENDA</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660198"/>
            <a:ext cx="5693664" cy="3232602"/>
          </a:xfrm>
        </p:spPr>
        <p:txBody>
          <a:bodyPr vert="horz" lIns="91440" tIns="45720" rIns="91440" bIns="45720" rtlCol="0" anchor="t">
            <a:normAutofit/>
          </a:bodyPr>
          <a:lstStyle/>
          <a:p>
            <a:endParaRPr lang="en-US" sz="3200" dirty="0">
              <a:solidFill>
                <a:schemeClr val="tx1">
                  <a:lumMod val="85000"/>
                  <a:lumOff val="15000"/>
                </a:schemeClr>
              </a:solidFill>
              <a:cs typeface="Sabon Next LT"/>
            </a:endParaRPr>
          </a:p>
          <a:p>
            <a:r>
              <a:rPr lang="en-US" sz="3200" dirty="0">
                <a:solidFill>
                  <a:schemeClr val="tx1">
                    <a:lumMod val="85000"/>
                    <a:lumOff val="15000"/>
                  </a:schemeClr>
                </a:solidFill>
              </a:rPr>
              <a:t>College related testing timeline</a:t>
            </a:r>
            <a:endParaRPr lang="en-US" sz="3200" dirty="0">
              <a:solidFill>
                <a:schemeClr val="tx1">
                  <a:lumMod val="85000"/>
                  <a:lumOff val="15000"/>
                </a:schemeClr>
              </a:solidFill>
              <a:cs typeface="Sabon Next LT"/>
            </a:endParaRPr>
          </a:p>
          <a:p>
            <a:r>
              <a:rPr lang="en-US" sz="3200" dirty="0">
                <a:solidFill>
                  <a:schemeClr val="tx1">
                    <a:lumMod val="85000"/>
                    <a:lumOff val="15000"/>
                  </a:schemeClr>
                </a:solidFill>
              </a:rPr>
              <a:t>Resources</a:t>
            </a:r>
            <a:endParaRPr lang="en-US" sz="3200" dirty="0">
              <a:solidFill>
                <a:schemeClr val="tx1">
                  <a:lumMod val="85000"/>
                  <a:lumOff val="15000"/>
                </a:schemeClr>
              </a:solidFill>
              <a:cs typeface="Sabon Next LT"/>
            </a:endParaRPr>
          </a:p>
          <a:p>
            <a:endParaRPr lang="en-US" dirty="0"/>
          </a:p>
        </p:txBody>
      </p:sp>
    </p:spTree>
    <p:extLst>
      <p:ext uri="{BB962C8B-B14F-4D97-AF65-F5344CB8AC3E}">
        <p14:creationId xmlns:p14="http://schemas.microsoft.com/office/powerpoint/2010/main" val="115355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A974-B4B8-9DD1-CB7D-7AA5BEC5DF32}"/>
              </a:ext>
            </a:extLst>
          </p:cNvPr>
          <p:cNvSpPr>
            <a:spLocks noGrp="1"/>
          </p:cNvSpPr>
          <p:nvPr>
            <p:ph type="title"/>
          </p:nvPr>
        </p:nvSpPr>
        <p:spPr/>
        <p:txBody>
          <a:bodyPr/>
          <a:lstStyle/>
          <a:p>
            <a:r>
              <a:rPr lang="en-US">
                <a:solidFill>
                  <a:schemeClr val="bg2">
                    <a:lumMod val="25000"/>
                  </a:schemeClr>
                </a:solidFill>
              </a:rPr>
              <a:t>College-Related</a:t>
            </a:r>
            <a:br>
              <a:rPr lang="en-US">
                <a:solidFill>
                  <a:schemeClr val="bg2">
                    <a:lumMod val="25000"/>
                  </a:schemeClr>
                </a:solidFill>
              </a:rPr>
            </a:br>
            <a:r>
              <a:rPr lang="en-US">
                <a:solidFill>
                  <a:schemeClr val="bg2">
                    <a:lumMod val="25000"/>
                  </a:schemeClr>
                </a:solidFill>
              </a:rPr>
              <a:t>Testing Timeline</a:t>
            </a:r>
          </a:p>
        </p:txBody>
      </p:sp>
      <p:pic>
        <p:nvPicPr>
          <p:cNvPr id="15" name="Picture Placeholder 14">
            <a:extLst>
              <a:ext uri="{FF2B5EF4-FFF2-40B4-BE49-F238E27FC236}">
                <a16:creationId xmlns:a16="http://schemas.microsoft.com/office/drawing/2014/main" id="{D5D05916-5DBD-762E-C933-6574A89CFCD2}"/>
              </a:ext>
            </a:extLst>
          </p:cNvPr>
          <p:cNvPicPr>
            <a:picLocks noGrp="1" noChangeAspect="1"/>
          </p:cNvPicPr>
          <p:nvPr>
            <p:ph type="pic" sz="quarter" idx="23"/>
          </p:nvPr>
        </p:nvPicPr>
        <p:blipFill>
          <a:blip r:embed="rId3"/>
          <a:srcRect l="22000" r="22000"/>
          <a:stretch/>
        </p:blipFill>
        <p:spPr>
          <a:xfrm>
            <a:off x="1911096" y="2394953"/>
            <a:ext cx="932688" cy="932688"/>
          </a:xfrm>
        </p:spPr>
      </p:pic>
      <p:sp>
        <p:nvSpPr>
          <p:cNvPr id="6" name="Text Placeholder 5">
            <a:extLst>
              <a:ext uri="{FF2B5EF4-FFF2-40B4-BE49-F238E27FC236}">
                <a16:creationId xmlns:a16="http://schemas.microsoft.com/office/drawing/2014/main" id="{99369096-8489-F58D-4F14-5574372D641B}"/>
              </a:ext>
            </a:extLst>
          </p:cNvPr>
          <p:cNvSpPr>
            <a:spLocks noGrp="1"/>
          </p:cNvSpPr>
          <p:nvPr>
            <p:ph type="body" idx="1"/>
          </p:nvPr>
        </p:nvSpPr>
        <p:spPr/>
        <p:txBody>
          <a:bodyPr/>
          <a:lstStyle/>
          <a:p>
            <a:r>
              <a:rPr lang="en-US"/>
              <a:t>PSAT</a:t>
            </a:r>
          </a:p>
        </p:txBody>
      </p:sp>
      <p:sp>
        <p:nvSpPr>
          <p:cNvPr id="7" name="Text Placeholder 6">
            <a:extLst>
              <a:ext uri="{FF2B5EF4-FFF2-40B4-BE49-F238E27FC236}">
                <a16:creationId xmlns:a16="http://schemas.microsoft.com/office/drawing/2014/main" id="{BD588391-C803-7D29-C2F1-A1A71097069C}"/>
              </a:ext>
            </a:extLst>
          </p:cNvPr>
          <p:cNvSpPr>
            <a:spLocks noGrp="1"/>
          </p:cNvSpPr>
          <p:nvPr>
            <p:ph type="body" sz="quarter" idx="18"/>
          </p:nvPr>
        </p:nvSpPr>
        <p:spPr>
          <a:xfrm>
            <a:off x="825870" y="4099293"/>
            <a:ext cx="3047722" cy="2206752"/>
          </a:xfrm>
        </p:spPr>
        <p:txBody>
          <a:bodyPr vert="horz" lIns="91440" tIns="45720" rIns="91440" bIns="45720" rtlCol="0" anchor="t">
            <a:noAutofit/>
          </a:bodyPr>
          <a:lstStyle/>
          <a:p>
            <a:pPr marL="0" indent="0" algn="ctr">
              <a:buNone/>
            </a:pPr>
            <a:r>
              <a:rPr lang="en-US" sz="2400"/>
              <a:t>October</a:t>
            </a:r>
            <a:endParaRPr lang="en-US" sz="2400">
              <a:cs typeface="Sabon Next LT"/>
            </a:endParaRPr>
          </a:p>
          <a:p>
            <a:pPr marL="0" indent="0">
              <a:buNone/>
            </a:pPr>
            <a:endParaRPr lang="en-US" sz="2400">
              <a:cs typeface="Sabon Next LT"/>
            </a:endParaRPr>
          </a:p>
          <a:p>
            <a:pPr marL="0" indent="0" algn="ctr">
              <a:buNone/>
            </a:pPr>
            <a:r>
              <a:rPr lang="en-US" sz="2400"/>
              <a:t>Review results online (Nov) to prepare for future SAT</a:t>
            </a:r>
            <a:endParaRPr lang="en-US" sz="2400">
              <a:cs typeface="Sabon Next LT"/>
            </a:endParaRPr>
          </a:p>
          <a:p>
            <a:pPr marL="0" indent="0">
              <a:buNone/>
            </a:pPr>
            <a:endParaRPr lang="en-US"/>
          </a:p>
        </p:txBody>
      </p:sp>
      <p:pic>
        <p:nvPicPr>
          <p:cNvPr id="17" name="Picture Placeholder 16" descr="A blue and white sign with black text&#10;&#10;Description automatically generated">
            <a:extLst>
              <a:ext uri="{FF2B5EF4-FFF2-40B4-BE49-F238E27FC236}">
                <a16:creationId xmlns:a16="http://schemas.microsoft.com/office/drawing/2014/main" id="{458ED64E-6A58-8552-755F-49F6C16369DE}"/>
              </a:ext>
            </a:extLst>
          </p:cNvPr>
          <p:cNvPicPr>
            <a:picLocks noGrp="1" noChangeAspect="1"/>
          </p:cNvPicPr>
          <p:nvPr>
            <p:ph type="pic" sz="quarter" idx="25"/>
          </p:nvPr>
        </p:nvPicPr>
        <p:blipFill>
          <a:blip r:embed="rId4"/>
          <a:srcRect t="6250" b="6250"/>
          <a:stretch>
            <a:fillRect/>
          </a:stretch>
        </p:blipFill>
        <p:spPr/>
      </p:pic>
      <p:sp>
        <p:nvSpPr>
          <p:cNvPr id="9" name="Text Placeholder 8">
            <a:extLst>
              <a:ext uri="{FF2B5EF4-FFF2-40B4-BE49-F238E27FC236}">
                <a16:creationId xmlns:a16="http://schemas.microsoft.com/office/drawing/2014/main" id="{995E7665-5123-251E-ECCB-37A85ED3F1F7}"/>
              </a:ext>
            </a:extLst>
          </p:cNvPr>
          <p:cNvSpPr>
            <a:spLocks noGrp="1"/>
          </p:cNvSpPr>
          <p:nvPr>
            <p:ph type="body" sz="quarter" idx="15"/>
          </p:nvPr>
        </p:nvSpPr>
        <p:spPr>
          <a:xfrm>
            <a:off x="4443984" y="2890519"/>
            <a:ext cx="3328416" cy="3684452"/>
          </a:xfrm>
        </p:spPr>
        <p:txBody>
          <a:bodyPr/>
          <a:lstStyle/>
          <a:p>
            <a:r>
              <a:rPr lang="en-US"/>
              <a:t>SAT/ACT</a:t>
            </a:r>
          </a:p>
        </p:txBody>
      </p:sp>
      <p:sp>
        <p:nvSpPr>
          <p:cNvPr id="10" name="Text Placeholder 9">
            <a:extLst>
              <a:ext uri="{FF2B5EF4-FFF2-40B4-BE49-F238E27FC236}">
                <a16:creationId xmlns:a16="http://schemas.microsoft.com/office/drawing/2014/main" id="{19A70D5B-7D3F-0852-57EF-EA059AC4ACBF}"/>
              </a:ext>
            </a:extLst>
          </p:cNvPr>
          <p:cNvSpPr>
            <a:spLocks noGrp="1"/>
          </p:cNvSpPr>
          <p:nvPr>
            <p:ph type="body" sz="quarter" idx="21"/>
          </p:nvPr>
        </p:nvSpPr>
        <p:spPr>
          <a:xfrm>
            <a:off x="4556622" y="3905330"/>
            <a:ext cx="3047722" cy="2539260"/>
          </a:xfrm>
        </p:spPr>
        <p:txBody>
          <a:bodyPr vert="horz" lIns="91440" tIns="45720" rIns="91440" bIns="45720" rtlCol="0" anchor="t">
            <a:noAutofit/>
          </a:bodyPr>
          <a:lstStyle/>
          <a:p>
            <a:pPr marL="0" indent="0" algn="ctr">
              <a:buNone/>
            </a:pPr>
            <a:r>
              <a:rPr lang="en-US" sz="2400"/>
              <a:t>Winter/Spring junior year; Summer/Fall senior year; Immediately after prep course.</a:t>
            </a:r>
            <a:br>
              <a:rPr lang="en-US" sz="2400"/>
            </a:br>
            <a:r>
              <a:rPr lang="en-US" sz="2400"/>
              <a:t>*Register through ACT/College Board</a:t>
            </a:r>
          </a:p>
          <a:p>
            <a:pPr marL="347345" indent="-347345" algn="ctr"/>
            <a:endParaRPr lang="en-US">
              <a:cs typeface="Sabon Next LT"/>
            </a:endParaRPr>
          </a:p>
        </p:txBody>
      </p:sp>
      <p:pic>
        <p:nvPicPr>
          <p:cNvPr id="19" name="Picture Placeholder 18" descr="A blue and black rectangular sign with white text&#10;&#10;Description automatically generated">
            <a:extLst>
              <a:ext uri="{FF2B5EF4-FFF2-40B4-BE49-F238E27FC236}">
                <a16:creationId xmlns:a16="http://schemas.microsoft.com/office/drawing/2014/main" id="{D1B8BED5-E811-807D-82C7-71A5269907DE}"/>
              </a:ext>
            </a:extLst>
          </p:cNvPr>
          <p:cNvPicPr>
            <a:picLocks noGrp="1" noChangeAspect="1"/>
          </p:cNvPicPr>
          <p:nvPr>
            <p:ph type="pic" sz="quarter" idx="24"/>
          </p:nvPr>
        </p:nvPicPr>
        <p:blipFill>
          <a:blip r:embed="rId5"/>
          <a:srcRect t="85" b="85"/>
          <a:stretch>
            <a:fillRect/>
          </a:stretch>
        </p:blipFill>
        <p:spPr/>
      </p:pic>
      <p:sp>
        <p:nvSpPr>
          <p:cNvPr id="12" name="Text Placeholder 11">
            <a:extLst>
              <a:ext uri="{FF2B5EF4-FFF2-40B4-BE49-F238E27FC236}">
                <a16:creationId xmlns:a16="http://schemas.microsoft.com/office/drawing/2014/main" id="{707E0539-C1C8-6BC1-6D18-7C46F82299D5}"/>
              </a:ext>
            </a:extLst>
          </p:cNvPr>
          <p:cNvSpPr>
            <a:spLocks noGrp="1"/>
          </p:cNvSpPr>
          <p:nvPr>
            <p:ph type="body" sz="quarter" idx="17"/>
          </p:nvPr>
        </p:nvSpPr>
        <p:spPr/>
        <p:txBody>
          <a:bodyPr/>
          <a:lstStyle/>
          <a:p>
            <a:r>
              <a:rPr lang="en-US"/>
              <a:t>Advanced Placement</a:t>
            </a:r>
          </a:p>
          <a:p>
            <a:r>
              <a:rPr lang="en-US"/>
              <a:t>(AP) Tests</a:t>
            </a:r>
          </a:p>
        </p:txBody>
      </p:sp>
      <p:sp>
        <p:nvSpPr>
          <p:cNvPr id="13" name="Text Placeholder 12">
            <a:extLst>
              <a:ext uri="{FF2B5EF4-FFF2-40B4-BE49-F238E27FC236}">
                <a16:creationId xmlns:a16="http://schemas.microsoft.com/office/drawing/2014/main" id="{87399E2B-FAF6-2A7E-8863-701C7ADEABC6}"/>
              </a:ext>
            </a:extLst>
          </p:cNvPr>
          <p:cNvSpPr>
            <a:spLocks noGrp="1"/>
          </p:cNvSpPr>
          <p:nvPr>
            <p:ph type="body" sz="quarter" idx="22"/>
          </p:nvPr>
        </p:nvSpPr>
        <p:spPr/>
        <p:txBody>
          <a:bodyPr>
            <a:normAutofit/>
          </a:bodyPr>
          <a:lstStyle/>
          <a:p>
            <a:pPr marL="0" indent="0" algn="ctr">
              <a:buNone/>
            </a:pPr>
            <a:endParaRPr lang="en-US" sz="2400"/>
          </a:p>
          <a:p>
            <a:pPr marL="0" indent="0" algn="ctr">
              <a:buNone/>
            </a:pPr>
            <a:r>
              <a:rPr lang="en-US" sz="2400"/>
              <a:t>First 2 weeks of May; same year as AP course</a:t>
            </a:r>
            <a:endParaRPr lang="en-US"/>
          </a:p>
        </p:txBody>
      </p:sp>
    </p:spTree>
    <p:extLst>
      <p:ext uri="{BB962C8B-B14F-4D97-AF65-F5344CB8AC3E}">
        <p14:creationId xmlns:p14="http://schemas.microsoft.com/office/powerpoint/2010/main" val="3813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75386-3BDD-B02A-230A-13CA961545C1}"/>
              </a:ext>
            </a:extLst>
          </p:cNvPr>
          <p:cNvPicPr>
            <a:picLocks noChangeAspect="1"/>
          </p:cNvPicPr>
          <p:nvPr/>
        </p:nvPicPr>
        <p:blipFill>
          <a:blip r:embed="rId3"/>
          <a:stretch>
            <a:fillRect/>
          </a:stretch>
        </p:blipFill>
        <p:spPr>
          <a:xfrm>
            <a:off x="276271" y="1080682"/>
            <a:ext cx="11347072" cy="5061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261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3" name="Picture 2" descr="A screenshot of a college registration&#10;&#10;Description automatically generated">
            <a:extLst>
              <a:ext uri="{FF2B5EF4-FFF2-40B4-BE49-F238E27FC236}">
                <a16:creationId xmlns:a16="http://schemas.microsoft.com/office/drawing/2014/main" id="{7405112C-B090-3495-AB59-97D07DFA5E97}"/>
              </a:ext>
            </a:extLst>
          </p:cNvPr>
          <p:cNvPicPr>
            <a:picLocks noChangeAspect="1"/>
          </p:cNvPicPr>
          <p:nvPr/>
        </p:nvPicPr>
        <p:blipFill>
          <a:blip r:embed="rId3"/>
          <a:stretch>
            <a:fillRect/>
          </a:stretch>
        </p:blipFill>
        <p:spPr>
          <a:xfrm>
            <a:off x="1593484" y="1929"/>
            <a:ext cx="9005032" cy="6854141"/>
          </a:xfrm>
          <a:prstGeom prst="rect">
            <a:avLst/>
          </a:prstGeom>
        </p:spPr>
      </p:pic>
    </p:spTree>
    <p:extLst>
      <p:ext uri="{BB962C8B-B14F-4D97-AF65-F5344CB8AC3E}">
        <p14:creationId xmlns:p14="http://schemas.microsoft.com/office/powerpoint/2010/main" val="275938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F2B8-E22A-B13E-DA43-CD8B47184FD8}"/>
              </a:ext>
            </a:extLst>
          </p:cNvPr>
          <p:cNvSpPr>
            <a:spLocks noGrp="1"/>
          </p:cNvSpPr>
          <p:nvPr>
            <p:ph type="title"/>
          </p:nvPr>
        </p:nvSpPr>
        <p:spPr>
          <a:xfrm>
            <a:off x="3430360" y="362064"/>
            <a:ext cx="5399532" cy="2052315"/>
          </a:xfrm>
        </p:spPr>
        <p:txBody>
          <a:bodyPr/>
          <a:lstStyle/>
          <a:p>
            <a:r>
              <a:rPr lang="en-US" sz="5400"/>
              <a:t>Test prep resources</a:t>
            </a:r>
          </a:p>
        </p:txBody>
      </p:sp>
      <p:pic>
        <p:nvPicPr>
          <p:cNvPr id="30" name="Picture Placeholder 29" descr="A hexagon with a person in it&#10;&#10;Description automatically generated">
            <a:extLst>
              <a:ext uri="{FF2B5EF4-FFF2-40B4-BE49-F238E27FC236}">
                <a16:creationId xmlns:a16="http://schemas.microsoft.com/office/drawing/2014/main" id="{DDA3EF96-E5A8-E804-E3AE-FF86BCBDDCDA}"/>
              </a:ext>
            </a:extLst>
          </p:cNvPr>
          <p:cNvPicPr>
            <a:picLocks noGrp="1" noChangeAspect="1"/>
          </p:cNvPicPr>
          <p:nvPr>
            <p:ph type="pic" sz="quarter" idx="13"/>
          </p:nvPr>
        </p:nvPicPr>
        <p:blipFill>
          <a:blip r:embed="rId3"/>
          <a:srcRect t="4930" b="4930"/>
          <a:stretch>
            <a:fillRect/>
          </a:stretch>
        </p:blipFill>
        <p:spPr>
          <a:xfrm>
            <a:off x="6390131" y="3396449"/>
            <a:ext cx="2439761" cy="2345396"/>
          </a:xfrm>
        </p:spPr>
      </p:pic>
      <p:sp>
        <p:nvSpPr>
          <p:cNvPr id="6" name="Text Placeholder 5">
            <a:extLst>
              <a:ext uri="{FF2B5EF4-FFF2-40B4-BE49-F238E27FC236}">
                <a16:creationId xmlns:a16="http://schemas.microsoft.com/office/drawing/2014/main" id="{539B886A-1D9C-4762-2982-424D3DF3A2AA}"/>
              </a:ext>
            </a:extLst>
          </p:cNvPr>
          <p:cNvSpPr>
            <a:spLocks noGrp="1"/>
          </p:cNvSpPr>
          <p:nvPr>
            <p:ph type="body" sz="quarter" idx="14"/>
          </p:nvPr>
        </p:nvSpPr>
        <p:spPr>
          <a:xfrm>
            <a:off x="6390131" y="5555848"/>
            <a:ext cx="2439761" cy="886631"/>
          </a:xfrm>
        </p:spPr>
        <p:txBody>
          <a:bodyPr/>
          <a:lstStyle/>
          <a:p>
            <a:r>
              <a:rPr lang="en-US">
                <a:solidFill>
                  <a:schemeClr val="tx2">
                    <a:lumMod val="75000"/>
                  </a:schemeClr>
                </a:solidFill>
              </a:rPr>
              <a:t>Khan Academy</a:t>
            </a:r>
          </a:p>
        </p:txBody>
      </p:sp>
      <p:sp>
        <p:nvSpPr>
          <p:cNvPr id="7" name="Text Placeholder 6">
            <a:extLst>
              <a:ext uri="{FF2B5EF4-FFF2-40B4-BE49-F238E27FC236}">
                <a16:creationId xmlns:a16="http://schemas.microsoft.com/office/drawing/2014/main" id="{D50EFB5A-90FA-3ACC-D443-C73E93B171B1}"/>
              </a:ext>
            </a:extLst>
          </p:cNvPr>
          <p:cNvSpPr>
            <a:spLocks noGrp="1"/>
          </p:cNvSpPr>
          <p:nvPr>
            <p:ph type="body" sz="quarter" idx="15"/>
          </p:nvPr>
        </p:nvSpPr>
        <p:spPr>
          <a:xfrm>
            <a:off x="6390131" y="6049279"/>
            <a:ext cx="2439761" cy="343505"/>
          </a:xfrm>
        </p:spPr>
        <p:txBody>
          <a:bodyPr>
            <a:normAutofit/>
          </a:bodyPr>
          <a:lstStyle/>
          <a:p>
            <a:r>
              <a:rPr lang="en-US">
                <a:solidFill>
                  <a:schemeClr val="tx2">
                    <a:lumMod val="75000"/>
                  </a:schemeClr>
                </a:solidFill>
                <a:latin typeface="+mj-lt"/>
              </a:rPr>
              <a:t>Through </a:t>
            </a:r>
            <a:r>
              <a:rPr lang="en-US" err="1">
                <a:solidFill>
                  <a:schemeClr val="tx2">
                    <a:lumMod val="75000"/>
                  </a:schemeClr>
                </a:solidFill>
                <a:latin typeface="+mj-lt"/>
              </a:rPr>
              <a:t>CollegeBoard</a:t>
            </a:r>
            <a:endParaRPr lang="en-US">
              <a:solidFill>
                <a:schemeClr val="tx2">
                  <a:lumMod val="75000"/>
                </a:schemeClr>
              </a:solidFill>
              <a:latin typeface="+mj-lt"/>
            </a:endParaRPr>
          </a:p>
        </p:txBody>
      </p:sp>
      <p:pic>
        <p:nvPicPr>
          <p:cNvPr id="42" name="Picture Placeholder 41" descr="A black dollar sign in a circle&#10;&#10;Description automatically generated">
            <a:extLst>
              <a:ext uri="{FF2B5EF4-FFF2-40B4-BE49-F238E27FC236}">
                <a16:creationId xmlns:a16="http://schemas.microsoft.com/office/drawing/2014/main" id="{ACE65DDB-3435-F358-816A-3A7A0E8D80CE}"/>
              </a:ext>
            </a:extLst>
          </p:cNvPr>
          <p:cNvPicPr>
            <a:picLocks noGrp="1" noChangeAspect="1"/>
          </p:cNvPicPr>
          <p:nvPr>
            <p:ph type="pic" sz="quarter" idx="25"/>
          </p:nvPr>
        </p:nvPicPr>
        <p:blipFill>
          <a:blip r:embed="rId4"/>
          <a:srcRect t="5171" b="5171"/>
          <a:stretch>
            <a:fillRect/>
          </a:stretch>
        </p:blipFill>
        <p:spPr>
          <a:xfrm>
            <a:off x="9464841" y="3571074"/>
            <a:ext cx="2271713" cy="2036762"/>
          </a:xfrm>
        </p:spPr>
      </p:pic>
      <p:sp>
        <p:nvSpPr>
          <p:cNvPr id="21" name="Text Placeholder 20">
            <a:extLst>
              <a:ext uri="{FF2B5EF4-FFF2-40B4-BE49-F238E27FC236}">
                <a16:creationId xmlns:a16="http://schemas.microsoft.com/office/drawing/2014/main" id="{FE69B1B4-6ED5-EFCC-4B56-009D8EF8E46D}"/>
              </a:ext>
            </a:extLst>
          </p:cNvPr>
          <p:cNvSpPr>
            <a:spLocks noGrp="1"/>
          </p:cNvSpPr>
          <p:nvPr>
            <p:ph type="body" sz="quarter" idx="29"/>
          </p:nvPr>
        </p:nvSpPr>
        <p:spPr>
          <a:xfrm>
            <a:off x="9464270" y="5607836"/>
            <a:ext cx="2272284" cy="773867"/>
          </a:xfrm>
        </p:spPr>
        <p:txBody>
          <a:bodyPr/>
          <a:lstStyle/>
          <a:p>
            <a:r>
              <a:rPr lang="en-US">
                <a:solidFill>
                  <a:schemeClr val="tx2">
                    <a:lumMod val="75000"/>
                  </a:schemeClr>
                </a:solidFill>
              </a:rPr>
              <a:t>Private test Prep</a:t>
            </a:r>
          </a:p>
        </p:txBody>
      </p:sp>
      <p:pic>
        <p:nvPicPr>
          <p:cNvPr id="32" name="Picture Placeholder 31" descr="A close-up of a logo&#10;&#10;Description automatically generated">
            <a:extLst>
              <a:ext uri="{FF2B5EF4-FFF2-40B4-BE49-F238E27FC236}">
                <a16:creationId xmlns:a16="http://schemas.microsoft.com/office/drawing/2014/main" id="{E1E1532C-80E0-F935-B2F1-465EAAD56E86}"/>
              </a:ext>
            </a:extLst>
          </p:cNvPr>
          <p:cNvPicPr>
            <a:picLocks noGrp="1" noChangeAspect="1"/>
          </p:cNvPicPr>
          <p:nvPr>
            <p:ph type="pic" sz="quarter" idx="17"/>
          </p:nvPr>
        </p:nvPicPr>
        <p:blipFill rotWithShape="1">
          <a:blip r:embed="rId5"/>
          <a:srcRect l="22116" r="22116" b="42713"/>
          <a:stretch/>
        </p:blipFill>
        <p:spPr>
          <a:xfrm>
            <a:off x="9121266" y="929553"/>
            <a:ext cx="2619157" cy="1475013"/>
          </a:xfrm>
        </p:spPr>
      </p:pic>
      <p:sp>
        <p:nvSpPr>
          <p:cNvPr id="24" name="Text Placeholder 23">
            <a:extLst>
              <a:ext uri="{FF2B5EF4-FFF2-40B4-BE49-F238E27FC236}">
                <a16:creationId xmlns:a16="http://schemas.microsoft.com/office/drawing/2014/main" id="{6F28E4DE-9185-9A17-A2D5-8FB5EB99596E}"/>
              </a:ext>
            </a:extLst>
          </p:cNvPr>
          <p:cNvSpPr>
            <a:spLocks noGrp="1"/>
          </p:cNvSpPr>
          <p:nvPr>
            <p:ph type="body" sz="quarter" idx="16"/>
          </p:nvPr>
        </p:nvSpPr>
        <p:spPr>
          <a:xfrm>
            <a:off x="9121266" y="2208898"/>
            <a:ext cx="2619157" cy="855529"/>
          </a:xfrm>
        </p:spPr>
        <p:txBody>
          <a:bodyPr/>
          <a:lstStyle/>
          <a:p>
            <a:r>
              <a:rPr lang="en-US">
                <a:solidFill>
                  <a:schemeClr val="tx2">
                    <a:lumMod val="75000"/>
                  </a:schemeClr>
                </a:solidFill>
              </a:rPr>
              <a:t>ACT Academy</a:t>
            </a:r>
          </a:p>
        </p:txBody>
      </p:sp>
      <p:sp>
        <p:nvSpPr>
          <p:cNvPr id="25" name="Text Placeholder 24">
            <a:extLst>
              <a:ext uri="{FF2B5EF4-FFF2-40B4-BE49-F238E27FC236}">
                <a16:creationId xmlns:a16="http://schemas.microsoft.com/office/drawing/2014/main" id="{EA3CCC17-44FD-52F4-F0E9-743DBBD104A6}"/>
              </a:ext>
            </a:extLst>
          </p:cNvPr>
          <p:cNvSpPr>
            <a:spLocks noGrp="1"/>
          </p:cNvSpPr>
          <p:nvPr>
            <p:ph type="body" sz="quarter" idx="18"/>
          </p:nvPr>
        </p:nvSpPr>
        <p:spPr>
          <a:xfrm>
            <a:off x="9121266" y="2633253"/>
            <a:ext cx="2619157" cy="431174"/>
          </a:xfrm>
        </p:spPr>
        <p:txBody>
          <a:bodyPr>
            <a:normAutofit/>
          </a:bodyPr>
          <a:lstStyle/>
          <a:p>
            <a:r>
              <a:rPr lang="en-US">
                <a:solidFill>
                  <a:schemeClr val="tx2">
                    <a:lumMod val="75000"/>
                  </a:schemeClr>
                </a:solidFill>
                <a:latin typeface="+mj-lt"/>
              </a:rPr>
              <a:t>Through ACT</a:t>
            </a:r>
          </a:p>
        </p:txBody>
      </p:sp>
      <p:pic>
        <p:nvPicPr>
          <p:cNvPr id="44" name="Picture Placeholder 43" descr="A black and blue logo&#10;&#10;Description automatically generated">
            <a:extLst>
              <a:ext uri="{FF2B5EF4-FFF2-40B4-BE49-F238E27FC236}">
                <a16:creationId xmlns:a16="http://schemas.microsoft.com/office/drawing/2014/main" id="{57494999-677C-C277-382F-E01F6383099C}"/>
              </a:ext>
            </a:extLst>
          </p:cNvPr>
          <p:cNvPicPr>
            <a:picLocks noGrp="1" noChangeAspect="1"/>
          </p:cNvPicPr>
          <p:nvPr>
            <p:ph type="pic" sz="quarter" idx="26"/>
          </p:nvPr>
        </p:nvPicPr>
        <p:blipFill>
          <a:blip r:embed="rId6"/>
          <a:stretch>
            <a:fillRect/>
          </a:stretch>
        </p:blipFill>
        <p:spPr>
          <a:xfrm>
            <a:off x="472949" y="833931"/>
            <a:ext cx="2923285" cy="879130"/>
          </a:xfrm>
        </p:spPr>
      </p:pic>
      <p:sp>
        <p:nvSpPr>
          <p:cNvPr id="27" name="Text Placeholder 26">
            <a:extLst>
              <a:ext uri="{FF2B5EF4-FFF2-40B4-BE49-F238E27FC236}">
                <a16:creationId xmlns:a16="http://schemas.microsoft.com/office/drawing/2014/main" id="{57BD38B8-3C43-AC39-D1FE-1F45B2EB1B48}"/>
              </a:ext>
            </a:extLst>
          </p:cNvPr>
          <p:cNvSpPr>
            <a:spLocks noGrp="1"/>
          </p:cNvSpPr>
          <p:nvPr>
            <p:ph type="body" sz="quarter" idx="31"/>
          </p:nvPr>
        </p:nvSpPr>
        <p:spPr>
          <a:xfrm>
            <a:off x="798450" y="1870213"/>
            <a:ext cx="2272284" cy="773867"/>
          </a:xfrm>
        </p:spPr>
        <p:txBody>
          <a:bodyPr/>
          <a:lstStyle/>
          <a:p>
            <a:r>
              <a:rPr lang="en-US">
                <a:solidFill>
                  <a:schemeClr val="tx2">
                    <a:lumMod val="75000"/>
                  </a:schemeClr>
                </a:solidFill>
              </a:rPr>
              <a:t>Fairtest.org</a:t>
            </a:r>
          </a:p>
        </p:txBody>
      </p:sp>
      <p:pic>
        <p:nvPicPr>
          <p:cNvPr id="38" name="Picture Placeholder 37" descr="A green and orange logo&#10;&#10;Description automatically generated">
            <a:extLst>
              <a:ext uri="{FF2B5EF4-FFF2-40B4-BE49-F238E27FC236}">
                <a16:creationId xmlns:a16="http://schemas.microsoft.com/office/drawing/2014/main" id="{1A645F85-EAB3-4116-7BD1-5A0567F80F4D}"/>
              </a:ext>
            </a:extLst>
          </p:cNvPr>
          <p:cNvPicPr>
            <a:picLocks noGrp="1" noChangeAspect="1"/>
          </p:cNvPicPr>
          <p:nvPr>
            <p:ph type="pic" sz="quarter" idx="20"/>
          </p:nvPr>
        </p:nvPicPr>
        <p:blipFill>
          <a:blip r:embed="rId7"/>
          <a:stretch>
            <a:fillRect/>
          </a:stretch>
        </p:blipFill>
        <p:spPr>
          <a:xfrm>
            <a:off x="762099" y="3461843"/>
            <a:ext cx="2122661" cy="2122661"/>
          </a:xfrm>
        </p:spPr>
      </p:pic>
      <p:sp>
        <p:nvSpPr>
          <p:cNvPr id="9" name="Text Placeholder 8">
            <a:extLst>
              <a:ext uri="{FF2B5EF4-FFF2-40B4-BE49-F238E27FC236}">
                <a16:creationId xmlns:a16="http://schemas.microsoft.com/office/drawing/2014/main" id="{6DD158AD-8F11-A3FF-4FD7-B6A14871C7D6}"/>
              </a:ext>
            </a:extLst>
          </p:cNvPr>
          <p:cNvSpPr>
            <a:spLocks noGrp="1"/>
          </p:cNvSpPr>
          <p:nvPr>
            <p:ph type="body" sz="quarter" idx="19"/>
          </p:nvPr>
        </p:nvSpPr>
        <p:spPr>
          <a:xfrm>
            <a:off x="686888" y="5573707"/>
            <a:ext cx="2272284" cy="773867"/>
          </a:xfrm>
        </p:spPr>
        <p:txBody>
          <a:bodyPr/>
          <a:lstStyle/>
          <a:p>
            <a:r>
              <a:rPr lang="en-US" err="1">
                <a:solidFill>
                  <a:schemeClr val="tx2">
                    <a:lumMod val="75000"/>
                  </a:schemeClr>
                </a:solidFill>
              </a:rPr>
              <a:t>EPrep</a:t>
            </a:r>
            <a:endParaRPr lang="en-US">
              <a:solidFill>
                <a:schemeClr val="tx2">
                  <a:lumMod val="75000"/>
                </a:schemeClr>
              </a:solidFill>
            </a:endParaRPr>
          </a:p>
        </p:txBody>
      </p:sp>
      <p:sp>
        <p:nvSpPr>
          <p:cNvPr id="10" name="Text Placeholder 9">
            <a:extLst>
              <a:ext uri="{FF2B5EF4-FFF2-40B4-BE49-F238E27FC236}">
                <a16:creationId xmlns:a16="http://schemas.microsoft.com/office/drawing/2014/main" id="{00445E8F-E4A4-25AA-E820-DD07177D949C}"/>
              </a:ext>
            </a:extLst>
          </p:cNvPr>
          <p:cNvSpPr>
            <a:spLocks noGrp="1"/>
          </p:cNvSpPr>
          <p:nvPr>
            <p:ph type="body" sz="quarter" idx="21"/>
          </p:nvPr>
        </p:nvSpPr>
        <p:spPr>
          <a:xfrm>
            <a:off x="686888" y="5998062"/>
            <a:ext cx="2272284" cy="299817"/>
          </a:xfrm>
        </p:spPr>
        <p:txBody>
          <a:bodyPr>
            <a:normAutofit/>
          </a:bodyPr>
          <a:lstStyle/>
          <a:p>
            <a:r>
              <a:rPr lang="en-US" dirty="0">
                <a:solidFill>
                  <a:schemeClr val="tx2">
                    <a:lumMod val="75000"/>
                  </a:schemeClr>
                </a:solidFill>
                <a:latin typeface="+mj-lt"/>
              </a:rPr>
              <a:t>See CB East Librarian</a:t>
            </a:r>
          </a:p>
        </p:txBody>
      </p:sp>
      <p:sp>
        <p:nvSpPr>
          <p:cNvPr id="15" name="Text Placeholder 14">
            <a:extLst>
              <a:ext uri="{FF2B5EF4-FFF2-40B4-BE49-F238E27FC236}">
                <a16:creationId xmlns:a16="http://schemas.microsoft.com/office/drawing/2014/main" id="{20A1C04C-F140-6A45-CE96-875C5020CF05}"/>
              </a:ext>
            </a:extLst>
          </p:cNvPr>
          <p:cNvSpPr>
            <a:spLocks noGrp="1"/>
          </p:cNvSpPr>
          <p:nvPr>
            <p:ph type="body" sz="quarter" idx="22"/>
          </p:nvPr>
        </p:nvSpPr>
        <p:spPr>
          <a:xfrm>
            <a:off x="3559098" y="5722069"/>
            <a:ext cx="2272284" cy="773867"/>
          </a:xfrm>
        </p:spPr>
        <p:txBody>
          <a:bodyPr/>
          <a:lstStyle/>
          <a:p>
            <a:r>
              <a:rPr lang="en-US" dirty="0">
                <a:solidFill>
                  <a:schemeClr val="tx2">
                    <a:lumMod val="75000"/>
                  </a:schemeClr>
                </a:solidFill>
              </a:rPr>
              <a:t>CB East Electives</a:t>
            </a:r>
          </a:p>
        </p:txBody>
      </p:sp>
      <p:sp>
        <p:nvSpPr>
          <p:cNvPr id="16" name="Text Placeholder 15">
            <a:extLst>
              <a:ext uri="{FF2B5EF4-FFF2-40B4-BE49-F238E27FC236}">
                <a16:creationId xmlns:a16="http://schemas.microsoft.com/office/drawing/2014/main" id="{5FDA6FAD-FDEF-311F-3013-C0178868BAA4}"/>
              </a:ext>
            </a:extLst>
          </p:cNvPr>
          <p:cNvSpPr>
            <a:spLocks noGrp="1"/>
          </p:cNvSpPr>
          <p:nvPr>
            <p:ph type="body" sz="quarter" idx="24"/>
          </p:nvPr>
        </p:nvSpPr>
        <p:spPr>
          <a:xfrm>
            <a:off x="3559098" y="6146424"/>
            <a:ext cx="2272284" cy="299817"/>
          </a:xfrm>
        </p:spPr>
        <p:txBody>
          <a:bodyPr>
            <a:normAutofit/>
          </a:bodyPr>
          <a:lstStyle/>
          <a:p>
            <a:r>
              <a:rPr lang="en-US">
                <a:solidFill>
                  <a:schemeClr val="tx2">
                    <a:lumMod val="75000"/>
                  </a:schemeClr>
                </a:solidFill>
                <a:latin typeface="+mj-lt"/>
              </a:rPr>
              <a:t>Math and English</a:t>
            </a:r>
          </a:p>
        </p:txBody>
      </p:sp>
      <p:pic>
        <p:nvPicPr>
          <p:cNvPr id="5" name="Picture 4">
            <a:extLst>
              <a:ext uri="{FF2B5EF4-FFF2-40B4-BE49-F238E27FC236}">
                <a16:creationId xmlns:a16="http://schemas.microsoft.com/office/drawing/2014/main" id="{167D15C2-FD5E-098C-505C-D8AD71C8732A}"/>
              </a:ext>
            </a:extLst>
          </p:cNvPr>
          <p:cNvPicPr>
            <a:picLocks noChangeAspect="1"/>
          </p:cNvPicPr>
          <p:nvPr/>
        </p:nvPicPr>
        <p:blipFill rotWithShape="1">
          <a:blip r:embed="rId8"/>
          <a:srcRect t="6253" r="-2" b="7756"/>
          <a:stretch/>
        </p:blipFill>
        <p:spPr>
          <a:xfrm>
            <a:off x="3687185" y="3194250"/>
            <a:ext cx="2272285" cy="226526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5837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FDC5F4-DCF6-581F-95B6-D7657C8B31E2}"/>
              </a:ext>
            </a:extLst>
          </p:cNvPr>
          <p:cNvSpPr txBox="1"/>
          <p:nvPr/>
        </p:nvSpPr>
        <p:spPr>
          <a:xfrm>
            <a:off x="590549" y="593105"/>
            <a:ext cx="11715751" cy="769441"/>
          </a:xfrm>
          <a:prstGeom prst="rect">
            <a:avLst/>
          </a:prstGeom>
          <a:noFill/>
        </p:spPr>
        <p:txBody>
          <a:bodyPr wrap="square" rtlCol="0">
            <a:spAutoFit/>
          </a:bodyPr>
          <a:lstStyle/>
          <a:p>
            <a:r>
              <a:rPr lang="en-US" sz="4400">
                <a:solidFill>
                  <a:schemeClr val="accent6">
                    <a:lumMod val="75000"/>
                  </a:schemeClr>
                </a:solidFill>
                <a:latin typeface="+mj-lt"/>
              </a:rPr>
              <a:t>Reporting Test Results to Colleges</a:t>
            </a:r>
          </a:p>
        </p:txBody>
      </p:sp>
      <p:sp>
        <p:nvSpPr>
          <p:cNvPr id="5" name="Rectangle: Rounded Corners 4">
            <a:extLst>
              <a:ext uri="{FF2B5EF4-FFF2-40B4-BE49-F238E27FC236}">
                <a16:creationId xmlns:a16="http://schemas.microsoft.com/office/drawing/2014/main" id="{0949CBE2-275B-C8BE-D811-EE8D74965FE0}"/>
              </a:ext>
            </a:extLst>
          </p:cNvPr>
          <p:cNvSpPr/>
          <p:nvPr/>
        </p:nvSpPr>
        <p:spPr>
          <a:xfrm>
            <a:off x="514349" y="1668806"/>
            <a:ext cx="4114801" cy="18971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23B2D9-CDC2-4573-A7F2-1518AD28CB51}"/>
              </a:ext>
            </a:extLst>
          </p:cNvPr>
          <p:cNvPicPr>
            <a:picLocks noChangeAspect="1"/>
          </p:cNvPicPr>
          <p:nvPr/>
        </p:nvPicPr>
        <p:blipFill>
          <a:blip r:embed="rId3"/>
          <a:stretch>
            <a:fillRect/>
          </a:stretch>
        </p:blipFill>
        <p:spPr>
          <a:xfrm>
            <a:off x="590549" y="3772112"/>
            <a:ext cx="4038601" cy="1897195"/>
          </a:xfrm>
          <a:prstGeom prst="rect">
            <a:avLst/>
          </a:prstGeom>
        </p:spPr>
      </p:pic>
      <p:sp>
        <p:nvSpPr>
          <p:cNvPr id="8" name="TextBox 7">
            <a:extLst>
              <a:ext uri="{FF2B5EF4-FFF2-40B4-BE49-F238E27FC236}">
                <a16:creationId xmlns:a16="http://schemas.microsoft.com/office/drawing/2014/main" id="{2B5B7036-E011-ECF1-2584-D0E60BD56E70}"/>
              </a:ext>
            </a:extLst>
          </p:cNvPr>
          <p:cNvSpPr txBox="1"/>
          <p:nvPr/>
        </p:nvSpPr>
        <p:spPr>
          <a:xfrm>
            <a:off x="1010008" y="1732184"/>
            <a:ext cx="3324092" cy="1754326"/>
          </a:xfrm>
          <a:prstGeom prst="rect">
            <a:avLst/>
          </a:prstGeom>
          <a:noFill/>
        </p:spPr>
        <p:txBody>
          <a:bodyPr wrap="square" lIns="91440" tIns="45720" rIns="91440" bIns="45720" rtlCol="0" anchor="t">
            <a:spAutoFit/>
          </a:bodyPr>
          <a:lstStyle/>
          <a:p>
            <a:pPr algn="ctr"/>
            <a:r>
              <a:rPr lang="en-US" sz="3600" dirty="0">
                <a:solidFill>
                  <a:schemeClr val="bg1"/>
                </a:solidFill>
                <a:latin typeface="+mj-lt"/>
              </a:rPr>
              <a:t>Official </a:t>
            </a:r>
          </a:p>
          <a:p>
            <a:pPr algn="ctr"/>
            <a:r>
              <a:rPr lang="en-US" sz="3600" dirty="0">
                <a:solidFill>
                  <a:schemeClr val="bg1"/>
                </a:solidFill>
                <a:latin typeface="+mj-lt"/>
              </a:rPr>
              <a:t>Score </a:t>
            </a:r>
          </a:p>
          <a:p>
            <a:pPr algn="ctr"/>
            <a:r>
              <a:rPr lang="en-US" sz="3600" dirty="0">
                <a:solidFill>
                  <a:schemeClr val="bg1"/>
                </a:solidFill>
                <a:latin typeface="+mj-lt"/>
              </a:rPr>
              <a:t>Reports</a:t>
            </a:r>
          </a:p>
        </p:txBody>
      </p:sp>
      <p:sp>
        <p:nvSpPr>
          <p:cNvPr id="9" name="TextBox 8">
            <a:extLst>
              <a:ext uri="{FF2B5EF4-FFF2-40B4-BE49-F238E27FC236}">
                <a16:creationId xmlns:a16="http://schemas.microsoft.com/office/drawing/2014/main" id="{70E99F18-6CB0-5A0B-E30B-4A5AD256AC51}"/>
              </a:ext>
            </a:extLst>
          </p:cNvPr>
          <p:cNvSpPr txBox="1"/>
          <p:nvPr/>
        </p:nvSpPr>
        <p:spPr>
          <a:xfrm>
            <a:off x="1067877" y="4397543"/>
            <a:ext cx="3183920" cy="646331"/>
          </a:xfrm>
          <a:prstGeom prst="rect">
            <a:avLst/>
          </a:prstGeom>
          <a:noFill/>
        </p:spPr>
        <p:txBody>
          <a:bodyPr wrap="square" rtlCol="0">
            <a:spAutoFit/>
          </a:bodyPr>
          <a:lstStyle/>
          <a:p>
            <a:r>
              <a:rPr lang="en-US" sz="3600">
                <a:solidFill>
                  <a:schemeClr val="accent3">
                    <a:lumMod val="75000"/>
                  </a:schemeClr>
                </a:solidFill>
                <a:latin typeface="+mj-lt"/>
              </a:rPr>
              <a:t>Self-Report</a:t>
            </a:r>
          </a:p>
        </p:txBody>
      </p:sp>
      <p:sp>
        <p:nvSpPr>
          <p:cNvPr id="13" name="TextBox 12">
            <a:extLst>
              <a:ext uri="{FF2B5EF4-FFF2-40B4-BE49-F238E27FC236}">
                <a16:creationId xmlns:a16="http://schemas.microsoft.com/office/drawing/2014/main" id="{84BD2B2A-2980-5477-E649-9A325B433B80}"/>
              </a:ext>
            </a:extLst>
          </p:cNvPr>
          <p:cNvSpPr txBox="1"/>
          <p:nvPr/>
        </p:nvSpPr>
        <p:spPr>
          <a:xfrm>
            <a:off x="5238751" y="1326464"/>
            <a:ext cx="6648450" cy="2308324"/>
          </a:xfrm>
          <a:prstGeom prst="rect">
            <a:avLst/>
          </a:prstGeom>
          <a:noFill/>
        </p:spPr>
        <p:txBody>
          <a:bodyPr wrap="square" lIns="91440" tIns="45720" rIns="91440" bIns="45720" rtlCol="0" anchor="t">
            <a:spAutoFit/>
          </a:bodyPr>
          <a:lstStyle/>
          <a:p>
            <a:endParaRPr lang="en-US"/>
          </a:p>
          <a:p>
            <a:r>
              <a:rPr lang="en-US"/>
              <a:t>Directly to college from testing company upon student request</a:t>
            </a:r>
            <a:endParaRPr lang="en-US">
              <a:cs typeface="Sabon Next LT"/>
            </a:endParaRPr>
          </a:p>
          <a:p>
            <a:r>
              <a:rPr lang="en-US"/>
              <a:t>May take up to 4-6 weeks </a:t>
            </a:r>
          </a:p>
          <a:p>
            <a:r>
              <a:rPr lang="en-US"/>
              <a:t>When registering for tests, students can request scores be sent to up to 4 colleges for FREE.  Scores rec’d by college in 2 weeks</a:t>
            </a:r>
            <a:endParaRPr lang="en-US">
              <a:cs typeface="Sabon Next LT"/>
            </a:endParaRPr>
          </a:p>
          <a:p>
            <a:r>
              <a:rPr lang="en-US"/>
              <a:t>Test scores are NOT ON YOUR TRANSCRIPT</a:t>
            </a:r>
            <a:endParaRPr lang="en-US">
              <a:cs typeface="Sabon Next LT"/>
            </a:endParaRPr>
          </a:p>
          <a:p>
            <a:r>
              <a:rPr lang="en-US"/>
              <a:t>Is “Score Choice” the right choice or should I send all scores?</a:t>
            </a:r>
            <a:endParaRPr lang="en-US">
              <a:cs typeface="Sabon Next LT"/>
            </a:endParaRPr>
          </a:p>
          <a:p>
            <a:r>
              <a:rPr lang="en-US"/>
              <a:t>“Super-scores” are calculated by most colleges</a:t>
            </a:r>
            <a:endParaRPr lang="en-US">
              <a:cs typeface="Sabon Next LT"/>
            </a:endParaRPr>
          </a:p>
        </p:txBody>
      </p:sp>
      <p:sp>
        <p:nvSpPr>
          <p:cNvPr id="20" name="TextBox 19">
            <a:extLst>
              <a:ext uri="{FF2B5EF4-FFF2-40B4-BE49-F238E27FC236}">
                <a16:creationId xmlns:a16="http://schemas.microsoft.com/office/drawing/2014/main" id="{2BB95F8A-3FA0-66CF-30B3-27FB6413DAC6}"/>
              </a:ext>
            </a:extLst>
          </p:cNvPr>
          <p:cNvSpPr txBox="1"/>
          <p:nvPr/>
        </p:nvSpPr>
        <p:spPr>
          <a:xfrm>
            <a:off x="5238751" y="4259043"/>
            <a:ext cx="6096000" cy="923330"/>
          </a:xfrm>
          <a:prstGeom prst="rect">
            <a:avLst/>
          </a:prstGeom>
          <a:noFill/>
        </p:spPr>
        <p:txBody>
          <a:bodyPr wrap="square">
            <a:spAutoFit/>
          </a:bodyPr>
          <a:lstStyle/>
          <a:p>
            <a:r>
              <a:rPr lang="en-US"/>
              <a:t>Growing trend in admissions</a:t>
            </a:r>
          </a:p>
          <a:p>
            <a:r>
              <a:rPr lang="en-US"/>
              <a:t>Option to take picture of score report and submit</a:t>
            </a:r>
          </a:p>
          <a:p>
            <a:r>
              <a:rPr lang="en-US"/>
              <a:t>Official score report required by college you choose to attend</a:t>
            </a:r>
          </a:p>
        </p:txBody>
      </p:sp>
      <p:sp>
        <p:nvSpPr>
          <p:cNvPr id="22" name="TextBox 21">
            <a:extLst>
              <a:ext uri="{FF2B5EF4-FFF2-40B4-BE49-F238E27FC236}">
                <a16:creationId xmlns:a16="http://schemas.microsoft.com/office/drawing/2014/main" id="{99896866-BEE8-EBBA-CA3A-9408ED31FB3B}"/>
              </a:ext>
            </a:extLst>
          </p:cNvPr>
          <p:cNvSpPr txBox="1"/>
          <p:nvPr/>
        </p:nvSpPr>
        <p:spPr>
          <a:xfrm>
            <a:off x="1314450" y="5761049"/>
            <a:ext cx="9563099" cy="923330"/>
          </a:xfrm>
          <a:prstGeom prst="rect">
            <a:avLst/>
          </a:prstGeom>
          <a:noFill/>
        </p:spPr>
        <p:txBody>
          <a:bodyPr wrap="square">
            <a:spAutoFit/>
          </a:bodyPr>
          <a:lstStyle/>
          <a:p>
            <a:pPr algn="ctr"/>
            <a:r>
              <a:rPr lang="en-US" dirty="0"/>
              <a:t>When registering for any standardized test, be sure to include </a:t>
            </a:r>
          </a:p>
          <a:p>
            <a:pPr algn="ctr"/>
            <a:r>
              <a:rPr lang="en-US" dirty="0"/>
              <a:t>CB East school code 390-488 and check Parent Portal to make sure scores have been sent to East to include in your Naviance statistics.</a:t>
            </a:r>
          </a:p>
        </p:txBody>
      </p:sp>
    </p:spTree>
    <p:extLst>
      <p:ext uri="{BB962C8B-B14F-4D97-AF65-F5344CB8AC3E}">
        <p14:creationId xmlns:p14="http://schemas.microsoft.com/office/powerpoint/2010/main" val="58000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C0DFDC3-4AAB-EE12-4AC8-1CCC2F7E53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r="1" b="25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0" name="Content Placeholder 9">
            <a:extLst>
              <a:ext uri="{FF2B5EF4-FFF2-40B4-BE49-F238E27FC236}">
                <a16:creationId xmlns:a16="http://schemas.microsoft.com/office/drawing/2014/main" id="{FCCF7892-0D81-376E-7084-FD88EE72C24E}"/>
              </a:ext>
            </a:extLst>
          </p:cNvPr>
          <p:cNvPicPr>
            <a:picLocks noGrp="1" noChangeAspect="1"/>
          </p:cNvPicPr>
          <p:nvPr>
            <p:ph idx="1"/>
          </p:nvPr>
        </p:nvPicPr>
        <p:blipFill>
          <a:blip r:embed="rId5"/>
          <a:stretch>
            <a:fillRect/>
          </a:stretch>
        </p:blipFill>
        <p:spPr>
          <a:xfrm>
            <a:off x="4033580" y="1265316"/>
            <a:ext cx="7735357" cy="5148310"/>
          </a:xfrm>
          <a:prstGeom prst="rect">
            <a:avLst/>
          </a:prstGeom>
          <a:ln>
            <a:solidFill>
              <a:schemeClr val="accent1"/>
            </a:solidFill>
          </a:ln>
        </p:spPr>
      </p:pic>
      <p:pic>
        <p:nvPicPr>
          <p:cNvPr id="2" name="Picture 1">
            <a:extLst>
              <a:ext uri="{FF2B5EF4-FFF2-40B4-BE49-F238E27FC236}">
                <a16:creationId xmlns:a16="http://schemas.microsoft.com/office/drawing/2014/main" id="{782B339D-0C65-956A-5ABA-1456C5518AD0}"/>
              </a:ext>
            </a:extLst>
          </p:cNvPr>
          <p:cNvPicPr>
            <a:picLocks noChangeAspect="1"/>
          </p:cNvPicPr>
          <p:nvPr/>
        </p:nvPicPr>
        <p:blipFill rotWithShape="1">
          <a:blip r:embed="rId6"/>
          <a:srcRect l="11791" t="24224" r="12957" b="19253"/>
          <a:stretch/>
        </p:blipFill>
        <p:spPr>
          <a:xfrm rot="3962214">
            <a:off x="1069358" y="3447192"/>
            <a:ext cx="2673302" cy="1880658"/>
          </a:xfrm>
          <a:prstGeom prst="rect">
            <a:avLst/>
          </a:prstGeom>
        </p:spPr>
      </p:pic>
      <p:pic>
        <p:nvPicPr>
          <p:cNvPr id="4" name="Content Placeholder 3">
            <a:extLst>
              <a:ext uri="{FF2B5EF4-FFF2-40B4-BE49-F238E27FC236}">
                <a16:creationId xmlns:a16="http://schemas.microsoft.com/office/drawing/2014/main" id="{7BB19F17-7C99-DAD9-BAC0-054B3602D8CD}"/>
              </a:ext>
            </a:extLst>
          </p:cNvPr>
          <p:cNvPicPr>
            <a:picLocks noChangeAspect="1"/>
          </p:cNvPicPr>
          <p:nvPr/>
        </p:nvPicPr>
        <p:blipFill rotWithShape="1">
          <a:blip r:embed="rId7"/>
          <a:srcRect t="6278" r="-2" b="8251"/>
          <a:stretch/>
        </p:blipFill>
        <p:spPr>
          <a:xfrm>
            <a:off x="210787" y="163221"/>
            <a:ext cx="3704700" cy="3166358"/>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1120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6E1296-A064-DE25-E2C5-AD27BE6BB547}"/>
              </a:ext>
            </a:extLst>
          </p:cNvPr>
          <p:cNvSpPr txBox="1"/>
          <p:nvPr/>
        </p:nvSpPr>
        <p:spPr>
          <a:xfrm>
            <a:off x="782538" y="2173855"/>
            <a:ext cx="4541779" cy="4893647"/>
          </a:xfrm>
          <a:prstGeom prst="rect">
            <a:avLst/>
          </a:prstGeom>
          <a:noFill/>
        </p:spPr>
        <p:txBody>
          <a:bodyPr wrap="square" lIns="91440" tIns="45720" rIns="91440" bIns="45720" rtlCol="0" anchor="t">
            <a:spAutoFit/>
          </a:bodyPr>
          <a:lstStyle/>
          <a:p>
            <a:r>
              <a:rPr lang="en-US" sz="2400" b="1" dirty="0"/>
              <a:t>When? </a:t>
            </a:r>
            <a:r>
              <a:rPr lang="en-US" sz="2400" dirty="0"/>
              <a:t> First full 2 weeks of May @ CB East during school day.</a:t>
            </a:r>
            <a:endParaRPr lang="en-US" sz="2400" dirty="0">
              <a:cs typeface="Sabon Next LT"/>
            </a:endParaRPr>
          </a:p>
          <a:p>
            <a:endParaRPr lang="en-US" sz="2400" dirty="0">
              <a:cs typeface="Sabon Next LT"/>
            </a:endParaRPr>
          </a:p>
          <a:p>
            <a:r>
              <a:rPr lang="en-US" sz="2400" b="1" dirty="0"/>
              <a:t>How?  </a:t>
            </a:r>
            <a:r>
              <a:rPr lang="en-US" sz="2400" dirty="0"/>
              <a:t>Register through </a:t>
            </a:r>
            <a:r>
              <a:rPr lang="en-US" sz="2400" dirty="0" err="1"/>
              <a:t>Mypaymentsplus</a:t>
            </a:r>
            <a:endParaRPr lang="en-US" sz="2400" dirty="0">
              <a:cs typeface="Sabon Next LT"/>
            </a:endParaRPr>
          </a:p>
          <a:p>
            <a:endParaRPr lang="en-US" sz="2400" dirty="0">
              <a:cs typeface="Sabon Next LT"/>
            </a:endParaRPr>
          </a:p>
          <a:p>
            <a:r>
              <a:rPr lang="en-US" sz="2400" b="1" dirty="0">
                <a:solidFill>
                  <a:srgbClr val="000000"/>
                </a:solidFill>
                <a:ea typeface="+mn-lt"/>
                <a:cs typeface="+mn-lt"/>
              </a:rPr>
              <a:t>Cost? </a:t>
            </a:r>
            <a:r>
              <a:rPr lang="en-US" sz="2400" dirty="0">
                <a:solidFill>
                  <a:srgbClr val="000000"/>
                </a:solidFill>
                <a:ea typeface="+mn-lt"/>
                <a:cs typeface="+mn-lt"/>
              </a:rPr>
              <a:t>$104</a:t>
            </a:r>
            <a:endParaRPr lang="en-US" dirty="0"/>
          </a:p>
          <a:p>
            <a:endParaRPr lang="en-US" sz="2400" dirty="0">
              <a:solidFill>
                <a:srgbClr val="000000"/>
              </a:solidFill>
            </a:endParaRPr>
          </a:p>
          <a:p>
            <a:r>
              <a:rPr lang="en-US" sz="2400" dirty="0">
                <a:solidFill>
                  <a:srgbClr val="FF0000"/>
                </a:solidFill>
              </a:rPr>
              <a:t>*Course registration and payment deadline varies based on when AP course began*</a:t>
            </a:r>
            <a:endParaRPr lang="en-US" sz="2400" dirty="0">
              <a:solidFill>
                <a:srgbClr val="FF0000"/>
              </a:solidFill>
              <a:cs typeface="Sabon Next LT"/>
            </a:endParaRPr>
          </a:p>
          <a:p>
            <a:endParaRPr lang="en-US" sz="2400" dirty="0">
              <a:solidFill>
                <a:srgbClr val="FF0000"/>
              </a:solidFill>
            </a:endParaRPr>
          </a:p>
        </p:txBody>
      </p:sp>
      <p:sp>
        <p:nvSpPr>
          <p:cNvPr id="8" name="TextBox 7">
            <a:extLst>
              <a:ext uri="{FF2B5EF4-FFF2-40B4-BE49-F238E27FC236}">
                <a16:creationId xmlns:a16="http://schemas.microsoft.com/office/drawing/2014/main" id="{B8FEC536-127E-F566-BF6A-3641E092510D}"/>
              </a:ext>
            </a:extLst>
          </p:cNvPr>
          <p:cNvSpPr txBox="1"/>
          <p:nvPr/>
        </p:nvSpPr>
        <p:spPr>
          <a:xfrm>
            <a:off x="5831098" y="2170686"/>
            <a:ext cx="6098720" cy="3539430"/>
          </a:xfrm>
          <a:prstGeom prst="rect">
            <a:avLst/>
          </a:prstGeom>
          <a:noFill/>
        </p:spPr>
        <p:txBody>
          <a:bodyPr wrap="square">
            <a:spAutoFit/>
          </a:bodyPr>
          <a:lstStyle/>
          <a:p>
            <a:r>
              <a:rPr lang="en-US" sz="3200" b="1" dirty="0"/>
              <a:t>Potential benefits of AP</a:t>
            </a:r>
          </a:p>
          <a:p>
            <a:pPr marL="342900" indent="-342900">
              <a:buFont typeface="Wingdings" panose="05000000000000000000" pitchFamily="2" charset="2"/>
              <a:buChar char="ü"/>
            </a:pPr>
            <a:r>
              <a:rPr lang="en-US" sz="2400" dirty="0"/>
              <a:t>College credit </a:t>
            </a:r>
          </a:p>
          <a:p>
            <a:pPr marL="342900" indent="-342900">
              <a:buFont typeface="Wingdings" panose="05000000000000000000" pitchFamily="2" charset="2"/>
              <a:buChar char="ü"/>
            </a:pPr>
            <a:r>
              <a:rPr lang="en-US" sz="2400" dirty="0"/>
              <a:t>Course level placement</a:t>
            </a:r>
          </a:p>
          <a:p>
            <a:pPr marL="342900" indent="-342900">
              <a:buFont typeface="Wingdings" panose="05000000000000000000" pitchFamily="2" charset="2"/>
              <a:buChar char="ü"/>
            </a:pPr>
            <a:r>
              <a:rPr lang="en-US" sz="2400" dirty="0"/>
              <a:t>“Place out” of college courses.</a:t>
            </a:r>
          </a:p>
          <a:p>
            <a:pPr marL="342900" indent="-342900">
              <a:buFont typeface="Wingdings" panose="05000000000000000000" pitchFamily="2" charset="2"/>
              <a:buChar char="ü"/>
            </a:pPr>
            <a:r>
              <a:rPr lang="en-US" sz="2400" dirty="0"/>
              <a:t>Advanced academic standing</a:t>
            </a:r>
          </a:p>
          <a:p>
            <a:pPr marL="342900" indent="-342900">
              <a:buFont typeface="Wingdings" panose="05000000000000000000" pitchFamily="2" charset="2"/>
              <a:buChar char="ü"/>
            </a:pPr>
            <a:r>
              <a:rPr lang="en-US" sz="2400" dirty="0"/>
              <a:t>Rigorous preparation for college coursework</a:t>
            </a:r>
          </a:p>
          <a:p>
            <a:pPr marL="342900" indent="-342900">
              <a:buFont typeface="Wingdings" panose="05000000000000000000" pitchFamily="2" charset="2"/>
              <a:buChar char="ü"/>
            </a:pPr>
            <a:r>
              <a:rPr lang="en-US" sz="2400" dirty="0"/>
              <a:t>Who takes AP Credits?  </a:t>
            </a:r>
          </a:p>
          <a:p>
            <a:pPr marL="342900" indent="-342900">
              <a:buFont typeface="Wingdings" panose="05000000000000000000" pitchFamily="2" charset="2"/>
              <a:buChar char="ü"/>
            </a:pPr>
            <a:r>
              <a:rPr lang="en-US" sz="2400" dirty="0"/>
              <a:t>www.collegeboard.org/ap/creditpolicy </a:t>
            </a:r>
          </a:p>
        </p:txBody>
      </p:sp>
      <p:pic>
        <p:nvPicPr>
          <p:cNvPr id="9" name="Picture 8">
            <a:extLst>
              <a:ext uri="{FF2B5EF4-FFF2-40B4-BE49-F238E27FC236}">
                <a16:creationId xmlns:a16="http://schemas.microsoft.com/office/drawing/2014/main" id="{F745B8C7-071A-A60E-97F4-F245B234971A}"/>
              </a:ext>
            </a:extLst>
          </p:cNvPr>
          <p:cNvPicPr>
            <a:picLocks noChangeAspect="1"/>
          </p:cNvPicPr>
          <p:nvPr/>
        </p:nvPicPr>
        <p:blipFill rotWithShape="1">
          <a:blip r:embed="rId3"/>
          <a:srcRect l="7603" t="24508" r="4986" b="27828"/>
          <a:stretch/>
        </p:blipFill>
        <p:spPr>
          <a:xfrm>
            <a:off x="3233310" y="147751"/>
            <a:ext cx="5875309" cy="2022935"/>
          </a:xfrm>
          <a:prstGeom prst="rect">
            <a:avLst/>
          </a:prstGeom>
        </p:spPr>
      </p:pic>
    </p:spTree>
    <p:extLst>
      <p:ext uri="{BB962C8B-B14F-4D97-AF65-F5344CB8AC3E}">
        <p14:creationId xmlns:p14="http://schemas.microsoft.com/office/powerpoint/2010/main" val="2834967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240a9616-1e38-4c80-a900-fe993d952757" xsi:nil="true"/>
    <Self_Registration_Enabled xmlns="240a9616-1e38-4c80-a900-fe993d952757" xsi:nil="true"/>
    <Member_Groups xmlns="240a9616-1e38-4c80-a900-fe993d952757">
      <UserInfo>
        <DisplayName/>
        <AccountId xsi:nil="true"/>
        <AccountType/>
      </UserInfo>
    </Member_Groups>
    <Has_Leaders_Only_SectionGroup xmlns="240a9616-1e38-4c80-a900-fe993d952757" xsi:nil="true"/>
    <lcf76f155ced4ddcb4097134ff3c332f xmlns="240a9616-1e38-4c80-a900-fe993d952757">
      <Terms xmlns="http://schemas.microsoft.com/office/infopath/2007/PartnerControls"/>
    </lcf76f155ced4ddcb4097134ff3c332f>
    <Invited_Students xmlns="240a9616-1e38-4c80-a900-fe993d952757" xsi:nil="true"/>
    <Math_Settings xmlns="240a9616-1e38-4c80-a900-fe993d952757" xsi:nil="true"/>
    <Leaders xmlns="240a9616-1e38-4c80-a900-fe993d952757">
      <UserInfo>
        <DisplayName/>
        <AccountId xsi:nil="true"/>
        <AccountType/>
      </UserInfo>
    </Leaders>
    <Invited_Members xmlns="240a9616-1e38-4c80-a900-fe993d952757" xsi:nil="true"/>
    <FolderType xmlns="240a9616-1e38-4c80-a900-fe993d952757" xsi:nil="true"/>
    <Owner xmlns="240a9616-1e38-4c80-a900-fe993d952757">
      <UserInfo>
        <DisplayName/>
        <AccountId xsi:nil="true"/>
        <AccountType/>
      </UserInfo>
    </Owner>
    <Teachers xmlns="240a9616-1e38-4c80-a900-fe993d952757">
      <UserInfo>
        <DisplayName/>
        <AccountId xsi:nil="true"/>
        <AccountType/>
      </UserInfo>
    </Teachers>
    <Students xmlns="240a9616-1e38-4c80-a900-fe993d952757">
      <UserInfo>
        <DisplayName/>
        <AccountId xsi:nil="true"/>
        <AccountType/>
      </UserInfo>
    </Students>
    <Student_Groups xmlns="240a9616-1e38-4c80-a900-fe993d952757">
      <UserInfo>
        <DisplayName/>
        <AccountId xsi:nil="true"/>
        <AccountType/>
      </UserInfo>
    </Student_Groups>
    <IsNotebookLocked xmlns="240a9616-1e38-4c80-a900-fe993d952757" xsi:nil="true"/>
    <LMS_Mappings xmlns="240a9616-1e38-4c80-a900-fe993d952757" xsi:nil="true"/>
    <Invited_Leaders xmlns="240a9616-1e38-4c80-a900-fe993d952757" xsi:nil="true"/>
    <Members xmlns="240a9616-1e38-4c80-a900-fe993d952757">
      <UserInfo>
        <DisplayName/>
        <AccountId xsi:nil="true"/>
        <AccountType/>
      </UserInfo>
    </Members>
    <NotebookType xmlns="240a9616-1e38-4c80-a900-fe993d952757" xsi:nil="true"/>
    <CultureName xmlns="240a9616-1e38-4c80-a900-fe993d952757" xsi:nil="true"/>
    <AppVersion xmlns="240a9616-1e38-4c80-a900-fe993d952757" xsi:nil="true"/>
    <Invited_Teachers xmlns="240a9616-1e38-4c80-a900-fe993d952757" xsi:nil="true"/>
    <DefaultSectionNames xmlns="240a9616-1e38-4c80-a900-fe993d952757" xsi:nil="true"/>
    <Is_Collaboration_Space_Locked xmlns="240a9616-1e38-4c80-a900-fe993d952757" xsi:nil="true"/>
    <Teams_Channel_Section_Location xmlns="240a9616-1e38-4c80-a900-fe993d952757" xsi:nil="true"/>
    <TaxCatchAll xmlns="5c41b1ea-29e9-4f83-98aa-f332ec97c2de" xsi:nil="true"/>
    <Templates xmlns="240a9616-1e38-4c80-a900-fe993d952757" xsi:nil="true"/>
    <Has_Teacher_Only_SectionGroup xmlns="240a9616-1e38-4c80-a900-fe993d952757" xsi:nil="true"/>
    <Distribution_Groups xmlns="240a9616-1e38-4c80-a900-fe993d9527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A6CF05A4186B46B601F9B5EB123D54" ma:contentTypeVersion="45" ma:contentTypeDescription="Create a new document." ma:contentTypeScope="" ma:versionID="aabd4ce043c77d9c25c25df2e20e6798">
  <xsd:schema xmlns:xsd="http://www.w3.org/2001/XMLSchema" xmlns:xs="http://www.w3.org/2001/XMLSchema" xmlns:p="http://schemas.microsoft.com/office/2006/metadata/properties" xmlns:ns2="5c41b1ea-29e9-4f83-98aa-f332ec97c2de" xmlns:ns3="240a9616-1e38-4c80-a900-fe993d952757" targetNamespace="http://schemas.microsoft.com/office/2006/metadata/properties" ma:root="true" ma:fieldsID="f7d264229e6a2807fb765a3cddd9172b" ns2:_="" ns3:_="">
    <xsd:import namespace="5c41b1ea-29e9-4f83-98aa-f332ec97c2de"/>
    <xsd:import namespace="240a9616-1e38-4c80-a900-fe993d95275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Location" minOccurs="0"/>
                <xsd:element ref="ns3:MediaServiceOCR"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KeyPoints" minOccurs="0"/>
                <xsd:element ref="ns3:MediaServiceKeyPoints" minOccurs="0"/>
                <xsd:element ref="ns3:Distribution_Groups" minOccurs="0"/>
                <xsd:element ref="ns3:LMS_Mappings" minOccurs="0"/>
                <xsd:element ref="ns3:Leaders" minOccurs="0"/>
                <xsd:element ref="ns3:Members" minOccurs="0"/>
                <xsd:element ref="ns3:Member_Groups" minOccurs="0"/>
                <xsd:element ref="ns3:Invited_Leaders" minOccurs="0"/>
                <xsd:element ref="ns3:Invited_Members" minOccurs="0"/>
                <xsd:element ref="ns3:Has_Leaders_Only_SectionGroup" minOccurs="0"/>
                <xsd:element ref="ns3:Teams_Channel_Section_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1b1ea-29e9-4f83-98aa-f332ec97c2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50" nillable="true" ma:displayName="Taxonomy Catch All Column" ma:hidden="true" ma:list="{f2ee9171-badf-4fbe-a952-d0dfbe939724}" ma:internalName="TaxCatchAll" ma:showField="CatchAllData" ma:web="5c41b1ea-29e9-4f83-98aa-f332ec97c2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0a9616-1e38-4c80-a900-fe993d95275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Leaders" ma:index="4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4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4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43" nillable="true" ma:displayName="Invited Leaders" ma:internalName="Invited_Leaders">
      <xsd:simpleType>
        <xsd:restriction base="dms:Note">
          <xsd:maxLength value="255"/>
        </xsd:restriction>
      </xsd:simpleType>
    </xsd:element>
    <xsd:element name="Invited_Members" ma:index="44" nillable="true" ma:displayName="Invited Members" ma:internalName="Invited_Members">
      <xsd:simpleType>
        <xsd:restriction base="dms:Note">
          <xsd:maxLength value="255"/>
        </xsd:restriction>
      </xsd:simpleType>
    </xsd:element>
    <xsd:element name="Has_Leaders_Only_SectionGroup" ma:index="45" nillable="true" ma:displayName="Has Leaders Only SectionGroup" ma:internalName="Has_Leaders_Only_SectionGroup">
      <xsd:simpleType>
        <xsd:restriction base="dms:Boolean"/>
      </xsd:simpleType>
    </xsd:element>
    <xsd:element name="Teams_Channel_Section_Location" ma:index="46" nillable="true" ma:displayName="Teams Channel Section Location" ma:internalName="Teams_Channel_Section_Location">
      <xsd:simpleType>
        <xsd:restriction base="dms:Text"/>
      </xsd:simpleType>
    </xsd:element>
    <xsd:element name="MediaLengthInSeconds" ma:index="47" nillable="true" ma:displayName="Length (seconds)" ma:internalName="MediaLengthInSeconds" ma:readOnly="true">
      <xsd:simpleType>
        <xsd:restriction base="dms:Unknown"/>
      </xsd:simpleType>
    </xsd:element>
    <xsd:element name="lcf76f155ced4ddcb4097134ff3c332f" ma:index="49" nillable="true" ma:taxonomy="true" ma:internalName="lcf76f155ced4ddcb4097134ff3c332f" ma:taxonomyFieldName="MediaServiceImageTags" ma:displayName="Image Tags" ma:readOnly="false" ma:fieldId="{5cf76f15-5ced-4ddc-b409-7134ff3c332f}" ma:taxonomyMulti="true" ma:sspId="c14fcde6-7984-4dd6-920d-e5b9f4ab80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5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B6B866-1C00-4A13-8A69-0B8862B3BE17}">
  <ds:schemaRefs>
    <ds:schemaRef ds:uri="http://schemas.microsoft.com/office/2006/metadata/properties"/>
    <ds:schemaRef ds:uri="http://schemas.microsoft.com/office/infopath/2007/PartnerControls"/>
    <ds:schemaRef ds:uri="240a9616-1e38-4c80-a900-fe993d952757"/>
    <ds:schemaRef ds:uri="5c41b1ea-29e9-4f83-98aa-f332ec97c2de"/>
  </ds:schemaRefs>
</ds:datastoreItem>
</file>

<file path=customXml/itemProps2.xml><?xml version="1.0" encoding="utf-8"?>
<ds:datastoreItem xmlns:ds="http://schemas.openxmlformats.org/officeDocument/2006/customXml" ds:itemID="{B3195045-CB25-473A-BBA7-E7D93DA4DD3A}">
  <ds:schemaRefs>
    <ds:schemaRef ds:uri="http://schemas.microsoft.com/sharepoint/v3/contenttype/forms"/>
  </ds:schemaRefs>
</ds:datastoreItem>
</file>

<file path=customXml/itemProps3.xml><?xml version="1.0" encoding="utf-8"?>
<ds:datastoreItem xmlns:ds="http://schemas.openxmlformats.org/officeDocument/2006/customXml" ds:itemID="{D38521C3-B2BD-4990-971A-E92382BD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1b1ea-29e9-4f83-98aa-f332ec97c2de"/>
    <ds:schemaRef ds:uri="240a9616-1e38-4c80-a900-fe993d9527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TotalTime>
  <Words>1367</Words>
  <Application>Microsoft Office PowerPoint</Application>
  <PresentationFormat>Widescreen</PresentationFormat>
  <Paragraphs>123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Sabon Next LT</vt:lpstr>
      <vt:lpstr>Wingdings</vt:lpstr>
      <vt:lpstr>Office Theme</vt:lpstr>
      <vt:lpstr>Post-Secondary Planning  Juniors Class of 2026 Testing</vt:lpstr>
      <vt:lpstr>AGENDA</vt:lpstr>
      <vt:lpstr>College-Related Testing Timeline</vt:lpstr>
      <vt:lpstr>PowerPoint Presentation</vt:lpstr>
      <vt:lpstr>PowerPoint Presentation</vt:lpstr>
      <vt:lpstr>Test prep resources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MOUSTAKAS, GEORGE</dc:creator>
  <cp:lastModifiedBy>MOUSTAKAS, GEORGE</cp:lastModifiedBy>
  <cp:revision>1</cp:revision>
  <dcterms:created xsi:type="dcterms:W3CDTF">2024-11-17T17:20:40Z</dcterms:created>
  <dcterms:modified xsi:type="dcterms:W3CDTF">2024-12-05T19:11:39Z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0x0101003AA6CF05A4186B46B601F9B5EB123D54</vt:lpwstr>
  </property>
  <property fmtid="{D5CDD505-2E9C-101B-9397-08002B2CF9AE}" pid="3" name="MediaServiceImageTags">
    <vt:lpwstr/>
  </property>
</Properties>
</file>